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401" r:id="rId2"/>
    <p:sldId id="10905" r:id="rId3"/>
    <p:sldId id="279" r:id="rId4"/>
    <p:sldId id="10907" r:id="rId5"/>
    <p:sldId id="10909" r:id="rId6"/>
    <p:sldId id="277" r:id="rId7"/>
    <p:sldId id="10914" r:id="rId8"/>
    <p:sldId id="10915" r:id="rId9"/>
    <p:sldId id="10924" r:id="rId10"/>
    <p:sldId id="10910" r:id="rId11"/>
    <p:sldId id="10904" r:id="rId12"/>
    <p:sldId id="10925" r:id="rId13"/>
    <p:sldId id="10897" r:id="rId14"/>
    <p:sldId id="10900" r:id="rId15"/>
    <p:sldId id="10916" r:id="rId16"/>
    <p:sldId id="10911" r:id="rId17"/>
    <p:sldId id="10918" r:id="rId18"/>
    <p:sldId id="10917" r:id="rId19"/>
    <p:sldId id="10928" r:id="rId20"/>
    <p:sldId id="10898" r:id="rId21"/>
    <p:sldId id="10919" r:id="rId22"/>
    <p:sldId id="10920" r:id="rId23"/>
    <p:sldId id="10926" r:id="rId24"/>
    <p:sldId id="10921" r:id="rId25"/>
    <p:sldId id="10922" r:id="rId26"/>
    <p:sldId id="10923" r:id="rId27"/>
    <p:sldId id="10931" r:id="rId28"/>
    <p:sldId id="10932" r:id="rId29"/>
    <p:sldId id="10899" r:id="rId30"/>
    <p:sldId id="10912" r:id="rId31"/>
    <p:sldId id="10927" r:id="rId32"/>
    <p:sldId id="10901" r:id="rId33"/>
    <p:sldId id="10929" r:id="rId34"/>
    <p:sldId id="10903" r:id="rId35"/>
    <p:sldId id="10930" r:id="rId36"/>
    <p:sldId id="10913" r:id="rId37"/>
    <p:sldId id="10902" r:id="rId38"/>
    <p:sldId id="10891" r:id="rId39"/>
    <p:sldId id="1090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59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93"/>
    <p:restoredTop sz="94676"/>
  </p:normalViewPr>
  <p:slideViewPr>
    <p:cSldViewPr snapToGrid="0">
      <p:cViewPr varScale="1">
        <p:scale>
          <a:sx n="135" d="100"/>
          <a:sy n="135" d="100"/>
        </p:scale>
        <p:origin x="115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91D07-C2A5-3744-8899-F8092F2A8792}" type="datetimeFigureOut">
              <a:rPr lang="en-US" smtClean="0"/>
              <a:t>7/24/24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B0574-9294-5E42-978C-247B513F58E3}" type="slidenum">
              <a:rPr lang="en-US" smtClean="0"/>
              <a:t>‹#›</a:t>
            </a:fld>
            <a:endParaRPr lang="en-US"/>
          </a:p>
        </p:txBody>
      </p:sp>
    </p:spTree>
    <p:extLst>
      <p:ext uri="{BB962C8B-B14F-4D97-AF65-F5344CB8AC3E}">
        <p14:creationId xmlns:p14="http://schemas.microsoft.com/office/powerpoint/2010/main" val="2521029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1</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1573343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12</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61454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19</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505528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dirty="0">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23</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3999092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27</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36251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31</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1231556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33</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2550988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35</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2686271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39</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3911477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2</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82853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txBox="1">
            <a:spLocks noGrp="1"/>
          </p:cNvSpPr>
          <p:nvPr>
            <p:ph type="body" idx="1"/>
          </p:nvPr>
        </p:nvSpPr>
        <p:spPr>
          <a:xfrm>
            <a:off x="679768" y="4777958"/>
            <a:ext cx="5438140" cy="390923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1" name="Google Shape;61;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3178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txBox="1">
            <a:spLocks noGrp="1"/>
          </p:cNvSpPr>
          <p:nvPr>
            <p:ph type="body" idx="1"/>
          </p:nvPr>
        </p:nvSpPr>
        <p:spPr>
          <a:xfrm>
            <a:off x="679768" y="4777958"/>
            <a:ext cx="5438140" cy="390923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7" name="Google Shape;77;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79768" y="4777958"/>
            <a:ext cx="5438140" cy="390923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4" name="Google Shape;84;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03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3" name="Google Shape;403;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79768" y="4777958"/>
            <a:ext cx="5438140" cy="390923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4" name="Google Shape;84;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0149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79768" y="4777958"/>
            <a:ext cx="5438140" cy="390923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4" name="Google Shape;84;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618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685800" y="1143000"/>
            <a:ext cx="5486400" cy="3086100"/>
          </a:xfrm>
          <a:prstGeom prst="rect">
            <a:avLst/>
          </a:prstGeom>
        </p:spPr>
      </p:sp>
      <p:sp>
        <p:nvSpPr>
          <p:cNvPr id="210" name="PlaceHolder 2"/>
          <p:cNvSpPr>
            <a:spLocks noGrp="1"/>
          </p:cNvSpPr>
          <p:nvPr>
            <p:ph type="body"/>
          </p:nvPr>
        </p:nvSpPr>
        <p:spPr>
          <a:xfrm>
            <a:off x="685800" y="4400640"/>
            <a:ext cx="5486040" cy="3600000"/>
          </a:xfrm>
          <a:prstGeom prst="rect">
            <a:avLst/>
          </a:prstGeom>
        </p:spPr>
        <p:txBody>
          <a:bodyPr/>
          <a:lstStyle/>
          <a:p>
            <a:endParaRPr lang="en-US" sz="2000" b="0" strike="noStrike" spc="-1">
              <a:latin typeface="Arial"/>
            </a:endParaRPr>
          </a:p>
        </p:txBody>
      </p:sp>
      <p:sp>
        <p:nvSpPr>
          <p:cNvPr id="211" name="TextShape 3"/>
          <p:cNvSpPr txBox="1"/>
          <p:nvPr/>
        </p:nvSpPr>
        <p:spPr>
          <a:xfrm>
            <a:off x="3884760" y="8685360"/>
            <a:ext cx="2971440" cy="458280"/>
          </a:xfrm>
          <a:prstGeom prst="rect">
            <a:avLst/>
          </a:prstGeom>
          <a:noFill/>
          <a:ln>
            <a:noFill/>
          </a:ln>
        </p:spPr>
        <p:txBody>
          <a:bodyPr anchor="b"/>
          <a:lstStyle/>
          <a:p>
            <a:pPr algn="r">
              <a:lnSpc>
                <a:spcPct val="100000"/>
              </a:lnSpc>
            </a:pPr>
            <a:fld id="{DFCEAB73-BFE0-4105-B0B3-519689EB1E7C}" type="slidenum">
              <a:rPr lang="en-US" sz="1200" b="0" strike="noStrike" spc="-1">
                <a:solidFill>
                  <a:srgbClr val="000000"/>
                </a:solidFill>
                <a:latin typeface="Arial"/>
              </a:rPr>
              <a:t>9</a:t>
            </a:fld>
            <a:endParaRPr lang="en-US" sz="1200" b="0" strike="noStrike" spc="-1">
              <a:latin typeface="Times New Roman"/>
            </a:endParaRPr>
          </a:p>
        </p:txBody>
      </p:sp>
      <p:sp>
        <p:nvSpPr>
          <p:cNvPr id="212" name="TextShape 4"/>
          <p:cNvSpPr txBox="1"/>
          <p:nvPr/>
        </p:nvSpPr>
        <p:spPr>
          <a:xfrm>
            <a:off x="3884760" y="0"/>
            <a:ext cx="2971440" cy="458280"/>
          </a:xfrm>
          <a:prstGeom prst="rect">
            <a:avLst/>
          </a:prstGeom>
          <a:noFill/>
          <a:ln>
            <a:noFill/>
          </a:ln>
        </p:spPr>
        <p:txBody>
          <a:bodyPr/>
          <a:lstStyle/>
          <a:p>
            <a:pPr algn="r">
              <a:lnSpc>
                <a:spcPct val="100000"/>
              </a:lnSpc>
            </a:pPr>
            <a:r>
              <a:rPr lang="en-US" sz="1200" b="0" strike="noStrike" spc="-1">
                <a:solidFill>
                  <a:srgbClr val="000000"/>
                </a:solidFill>
                <a:latin typeface="+mn-lt"/>
                <a:ea typeface="+mn-ea"/>
              </a:rPr>
              <a:t>5/8-9/2012</a:t>
            </a:r>
            <a:endParaRPr lang="en-US" sz="1200" b="0" strike="noStrike" spc="-1">
              <a:latin typeface="Times New Roman"/>
            </a:endParaRPr>
          </a:p>
        </p:txBody>
      </p:sp>
    </p:spTree>
    <p:extLst>
      <p:ext uri="{BB962C8B-B14F-4D97-AF65-F5344CB8AC3E}">
        <p14:creationId xmlns:p14="http://schemas.microsoft.com/office/powerpoint/2010/main" val="22903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FAD3A-C1F8-EEA0-AB64-C65B93FD2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DA03F-4177-52A5-250C-A80B2E413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53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A9F9E7-CA30-D843-8D4A-9BD5ABD8C0D2}"/>
              </a:ext>
            </a:extLst>
          </p:cNvPr>
          <p:cNvSpPr>
            <a:spLocks noGrp="1"/>
          </p:cNvSpPr>
          <p:nvPr>
            <p:ph type="dt" sz="half" idx="10"/>
          </p:nvPr>
        </p:nvSpPr>
        <p:spPr>
          <a:xfrm>
            <a:off x="838200" y="6356350"/>
            <a:ext cx="2743200" cy="365125"/>
          </a:xfrm>
          <a:prstGeom prst="rect">
            <a:avLst/>
          </a:prstGeom>
        </p:spPr>
        <p:txBody>
          <a:bodyPr/>
          <a:lstStyle/>
          <a:p>
            <a:fld id="{7FBB4E29-EAC0-A14F-AC38-42CFEA79B8EA}" type="datetimeFigureOut">
              <a:rPr lang="en-US" smtClean="0"/>
              <a:t>7/24/24</a:t>
            </a:fld>
            <a:endParaRPr lang="en-US"/>
          </a:p>
        </p:txBody>
      </p:sp>
      <p:sp>
        <p:nvSpPr>
          <p:cNvPr id="3" name="Footer Placeholder 2">
            <a:extLst>
              <a:ext uri="{FF2B5EF4-FFF2-40B4-BE49-F238E27FC236}">
                <a16:creationId xmlns:a16="http://schemas.microsoft.com/office/drawing/2014/main" id="{F017F91C-CFC6-B344-A455-CB333728A0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7668A3-68AE-6843-8430-9DF7372E1A61}"/>
              </a:ext>
            </a:extLst>
          </p:cNvPr>
          <p:cNvSpPr>
            <a:spLocks noGrp="1"/>
          </p:cNvSpPr>
          <p:nvPr>
            <p:ph type="sldNum" sz="quarter" idx="12"/>
          </p:nvPr>
        </p:nvSpPr>
        <p:spPr/>
        <p:txBody>
          <a:bodyPr/>
          <a:lstStyle/>
          <a:p>
            <a:fld id="{390E4FD0-923C-5746-9ED0-FFE62EF3B4F9}" type="slidenum">
              <a:rPr lang="en-US" smtClean="0"/>
              <a:t>‹#›</a:t>
            </a:fld>
            <a:endParaRPr lang="en-US"/>
          </a:p>
        </p:txBody>
      </p:sp>
    </p:spTree>
    <p:extLst>
      <p:ext uri="{BB962C8B-B14F-4D97-AF65-F5344CB8AC3E}">
        <p14:creationId xmlns:p14="http://schemas.microsoft.com/office/powerpoint/2010/main" val="3212529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2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648935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4F54C-77EF-3F9A-7981-675C2EBB1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23C72F-5C1D-8F4D-40D9-81CE357FE5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oogle Shape;12;p1">
            <a:extLst>
              <a:ext uri="{FF2B5EF4-FFF2-40B4-BE49-F238E27FC236}">
                <a16:creationId xmlns:a16="http://schemas.microsoft.com/office/drawing/2014/main" id="{AADBDF80-277B-8707-CECD-68CA4101FD7C}"/>
              </a:ext>
            </a:extLst>
          </p:cNvPr>
          <p:cNvPicPr preferRelativeResize="0"/>
          <p:nvPr userDrawn="1"/>
        </p:nvPicPr>
        <p:blipFill rotWithShape="1">
          <a:blip r:embed="rId5">
            <a:alphaModFix amt="15000"/>
          </a:blip>
          <a:srcRect t="-6526" b="60594"/>
          <a:stretch/>
        </p:blipFill>
        <p:spPr>
          <a:xfrm>
            <a:off x="0" y="3144332"/>
            <a:ext cx="12192000" cy="3532048"/>
          </a:xfrm>
          <a:prstGeom prst="rect">
            <a:avLst/>
          </a:prstGeom>
          <a:noFill/>
          <a:ln>
            <a:noFill/>
          </a:ln>
        </p:spPr>
      </p:pic>
      <p:sp>
        <p:nvSpPr>
          <p:cNvPr id="8" name="Google Shape;13;p1">
            <a:extLst>
              <a:ext uri="{FF2B5EF4-FFF2-40B4-BE49-F238E27FC236}">
                <a16:creationId xmlns:a16="http://schemas.microsoft.com/office/drawing/2014/main" id="{A2A82FF3-3259-B8FD-1138-A24AAB5A4440}"/>
              </a:ext>
            </a:extLst>
          </p:cNvPr>
          <p:cNvSpPr/>
          <p:nvPr userDrawn="1"/>
        </p:nvSpPr>
        <p:spPr>
          <a:xfrm>
            <a:off x="0" y="6502320"/>
            <a:ext cx="12192000" cy="355680"/>
          </a:xfrm>
          <a:prstGeom prst="rect">
            <a:avLst/>
          </a:prstGeom>
          <a:solidFill>
            <a:srgbClr val="1259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14;p1">
            <a:extLst>
              <a:ext uri="{FF2B5EF4-FFF2-40B4-BE49-F238E27FC236}">
                <a16:creationId xmlns:a16="http://schemas.microsoft.com/office/drawing/2014/main" id="{AABC1158-87DF-3F05-3F3A-ACE18C388DBE}"/>
              </a:ext>
            </a:extLst>
          </p:cNvPr>
          <p:cNvSpPr/>
          <p:nvPr userDrawn="1"/>
        </p:nvSpPr>
        <p:spPr>
          <a:xfrm>
            <a:off x="221760" y="6562620"/>
            <a:ext cx="3978890" cy="2350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D0CECE"/>
              </a:buClr>
              <a:buSzPts val="1000"/>
              <a:buFont typeface="Arial"/>
              <a:buNone/>
            </a:pPr>
            <a:r>
              <a:rPr lang="en-US" sz="1000" b="0" i="0" u="none" strike="noStrike" cap="none" dirty="0">
                <a:solidFill>
                  <a:srgbClr val="D0CECE"/>
                </a:solidFill>
                <a:latin typeface="Arial"/>
                <a:ea typeface="Arial"/>
                <a:cs typeface="Arial"/>
                <a:sym typeface="Arial"/>
              </a:rPr>
              <a:t>© </a:t>
            </a:r>
            <a:r>
              <a:rPr lang="en-US" sz="900" b="0" i="0" u="none" strike="noStrike" cap="none" dirty="0">
                <a:solidFill>
                  <a:srgbClr val="D0CECE"/>
                </a:solidFill>
                <a:latin typeface="Helvetica Neue"/>
                <a:ea typeface="Helvetica Neue"/>
                <a:cs typeface="Helvetica Neue"/>
                <a:sym typeface="Helvetica Neue"/>
              </a:rPr>
              <a:t>Digital Business Networks Alliance 2024</a:t>
            </a:r>
            <a:endParaRPr sz="10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901506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registrar@dbnalliance.org"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dbnasmp.kqa2.edicomgroup.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registrar@dbn-alliance.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registrar@dbnalliance.or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registrar@dbnalliance.or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marketing@dbn-alliance.org"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registrar@dbn-alliance.org"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mailto:marketing@dbn-alliance.org" TargetMode="External"/><Relationship Id="rId2" Type="http://schemas.openxmlformats.org/officeDocument/2006/relationships/hyperlink" Target="mailto:techcommittee@dbn-alliance.or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dbnalliance.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268-17F4-7DB6-830E-3FB5053A13FC}"/>
              </a:ext>
            </a:extLst>
          </p:cNvPr>
          <p:cNvSpPr txBox="1">
            <a:spLocks/>
          </p:cNvSpPr>
          <p:nvPr/>
        </p:nvSpPr>
        <p:spPr>
          <a:xfrm>
            <a:off x="961534" y="2298356"/>
            <a:ext cx="10577031" cy="53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12596F"/>
                </a:solidFill>
              </a:rPr>
              <a:t>Onboarding as a New Member</a:t>
            </a:r>
          </a:p>
          <a:p>
            <a:pPr algn="ctr"/>
            <a:endParaRPr lang="en-US" sz="6600" dirty="0">
              <a:solidFill>
                <a:srgbClr val="12596F"/>
              </a:solidFill>
            </a:endParaRPr>
          </a:p>
          <a:p>
            <a:pPr algn="ctr"/>
            <a:r>
              <a:rPr lang="en-US" sz="6600" dirty="0">
                <a:solidFill>
                  <a:srgbClr val="12596F"/>
                </a:solidFill>
              </a:rPr>
              <a:t>24th July 2024</a:t>
            </a:r>
          </a:p>
        </p:txBody>
      </p:sp>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3"/>
          <a:stretch>
            <a:fillRect/>
          </a:stretch>
        </p:blipFill>
        <p:spPr>
          <a:xfrm>
            <a:off x="7136658" y="0"/>
            <a:ext cx="5055342" cy="1694688"/>
          </a:xfrm>
          <a:prstGeom prst="rect">
            <a:avLst/>
          </a:prstGeom>
        </p:spPr>
      </p:pic>
    </p:spTree>
    <p:extLst>
      <p:ext uri="{BB962C8B-B14F-4D97-AF65-F5344CB8AC3E}">
        <p14:creationId xmlns:p14="http://schemas.microsoft.com/office/powerpoint/2010/main" val="272560644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FBC8A2-6CC0-FBE7-F8B3-26558B54D153}"/>
              </a:ext>
            </a:extLst>
          </p:cNvPr>
          <p:cNvSpPr>
            <a:spLocks noGrp="1"/>
          </p:cNvSpPr>
          <p:nvPr>
            <p:ph idx="1"/>
          </p:nvPr>
        </p:nvSpPr>
        <p:spPr>
          <a:xfrm>
            <a:off x="463482" y="1263192"/>
            <a:ext cx="11423717" cy="5045184"/>
          </a:xfrm>
        </p:spPr>
        <p:txBody>
          <a:bodyPr>
            <a:noAutofit/>
          </a:bodyPr>
          <a:lstStyle/>
          <a:p>
            <a:pPr marL="0" indent="0" algn="l">
              <a:lnSpc>
                <a:spcPct val="120000"/>
              </a:lnSpc>
              <a:buNone/>
            </a:pPr>
            <a:r>
              <a:rPr lang="en-US" sz="2000" b="1" i="0" strike="noStrike" dirty="0">
                <a:solidFill>
                  <a:srgbClr val="000000"/>
                </a:solidFill>
                <a:effectLst/>
                <a:latin typeface="Helvetica" pitchFamily="2" charset="0"/>
              </a:rPr>
              <a:t>1. SML Registrations </a:t>
            </a:r>
            <a:r>
              <a:rPr lang="en-US" sz="2000" i="0" strike="noStrike" dirty="0">
                <a:solidFill>
                  <a:srgbClr val="000000"/>
                </a:solidFill>
                <a:effectLst/>
                <a:latin typeface="Helvetica" pitchFamily="2" charset="0"/>
              </a:rPr>
              <a:t>– Access Point and Customers</a:t>
            </a:r>
            <a:endParaRPr lang="en-US" sz="2000" i="0" u="none" strike="noStrike" dirty="0">
              <a:solidFill>
                <a:srgbClr val="000000"/>
              </a:solidFill>
              <a:effectLst/>
              <a:latin typeface="Helvetica" pitchFamily="2" charset="0"/>
            </a:endParaRPr>
          </a:p>
          <a:p>
            <a:pPr marL="0" indent="0" algn="l">
              <a:lnSpc>
                <a:spcPct val="120000"/>
              </a:lnSpc>
              <a:buNone/>
            </a:pPr>
            <a:endParaRPr lang="en-US" sz="900" b="1" i="0" strike="noStrike" dirty="0">
              <a:solidFill>
                <a:srgbClr val="000000"/>
              </a:solidFill>
              <a:effectLst/>
              <a:latin typeface="Helvetica" pitchFamily="2" charset="0"/>
            </a:endParaRPr>
          </a:p>
          <a:p>
            <a:pPr marL="0" indent="0" algn="l">
              <a:lnSpc>
                <a:spcPct val="120000"/>
              </a:lnSpc>
              <a:buNone/>
            </a:pPr>
            <a:r>
              <a:rPr lang="en-US" sz="2000" b="1" i="0" strike="noStrike" dirty="0">
                <a:solidFill>
                  <a:srgbClr val="000000"/>
                </a:solidFill>
                <a:effectLst/>
                <a:latin typeface="Helvetica" pitchFamily="2" charset="0"/>
              </a:rPr>
              <a:t>2. Certificate Issuance</a:t>
            </a:r>
            <a:r>
              <a:rPr lang="en-US" sz="2000" i="0" strike="noStrike" dirty="0">
                <a:solidFill>
                  <a:srgbClr val="000000"/>
                </a:solidFill>
                <a:effectLst/>
                <a:latin typeface="Helvetica" pitchFamily="2" charset="0"/>
              </a:rPr>
              <a:t> – Access Points</a:t>
            </a:r>
            <a:endParaRPr lang="en-US" sz="2000" i="0" u="none" strike="noStrike" dirty="0">
              <a:solidFill>
                <a:srgbClr val="000000"/>
              </a:solidFill>
              <a:effectLst/>
              <a:latin typeface="Helvetica" pitchFamily="2" charset="0"/>
            </a:endParaRPr>
          </a:p>
          <a:p>
            <a:pPr marL="0" indent="0" algn="l">
              <a:lnSpc>
                <a:spcPct val="120000"/>
              </a:lnSpc>
              <a:buNone/>
            </a:pPr>
            <a:endParaRPr lang="en-US" sz="900" b="1" i="0" strike="noStrike" dirty="0">
              <a:solidFill>
                <a:srgbClr val="000000"/>
              </a:solidFill>
              <a:effectLst/>
              <a:latin typeface="Helvetica" pitchFamily="2" charset="0"/>
            </a:endParaRPr>
          </a:p>
          <a:p>
            <a:pPr marL="0" indent="0" algn="l">
              <a:lnSpc>
                <a:spcPct val="120000"/>
              </a:lnSpc>
              <a:buNone/>
            </a:pPr>
            <a:r>
              <a:rPr lang="en-US" sz="2000" b="1" i="0" strike="noStrike" dirty="0">
                <a:solidFill>
                  <a:srgbClr val="000000"/>
                </a:solidFill>
                <a:effectLst/>
                <a:latin typeface="Helvetica" pitchFamily="2" charset="0"/>
              </a:rPr>
              <a:t>3. SMP Registration Services</a:t>
            </a:r>
            <a:r>
              <a:rPr lang="en-US" sz="2000" i="0" strike="noStrike" dirty="0">
                <a:solidFill>
                  <a:srgbClr val="000000"/>
                </a:solidFill>
                <a:effectLst/>
                <a:latin typeface="Helvetica" pitchFamily="2" charset="0"/>
              </a:rPr>
              <a:t> – Customers</a:t>
            </a:r>
            <a:endParaRPr lang="en-US" sz="900" b="1" i="0" strike="noStrike" dirty="0">
              <a:solidFill>
                <a:srgbClr val="000000"/>
              </a:solidFill>
              <a:effectLst/>
              <a:latin typeface="Helvetica" pitchFamily="2" charset="0"/>
            </a:endParaRPr>
          </a:p>
          <a:p>
            <a:pPr marL="0" indent="0" algn="l">
              <a:lnSpc>
                <a:spcPct val="120000"/>
              </a:lnSpc>
              <a:buNone/>
            </a:pPr>
            <a:endParaRPr lang="en-US" sz="2000" b="1" i="0" strike="noStrike" dirty="0">
              <a:solidFill>
                <a:srgbClr val="000000"/>
              </a:solidFill>
              <a:effectLst/>
              <a:latin typeface="Helvetica" pitchFamily="2" charset="0"/>
            </a:endParaRPr>
          </a:p>
          <a:p>
            <a:pPr marL="0" indent="0" algn="l">
              <a:lnSpc>
                <a:spcPct val="120000"/>
              </a:lnSpc>
              <a:buNone/>
            </a:pPr>
            <a:r>
              <a:rPr lang="en-US" sz="2000" b="1" i="0" strike="noStrike" dirty="0">
                <a:solidFill>
                  <a:srgbClr val="000000"/>
                </a:solidFill>
                <a:effectLst/>
                <a:latin typeface="Helvetica" pitchFamily="2" charset="0"/>
              </a:rPr>
              <a:t>4. Committees and Workgroups</a:t>
            </a:r>
            <a:r>
              <a:rPr lang="en-US" sz="2000" i="0" strike="noStrike" dirty="0">
                <a:solidFill>
                  <a:srgbClr val="000000"/>
                </a:solidFill>
                <a:effectLst/>
                <a:latin typeface="Helvetica" pitchFamily="2" charset="0"/>
              </a:rPr>
              <a:t> – Technical and Marketing &amp; Membership</a:t>
            </a:r>
            <a:endParaRPr lang="en-US" sz="2000" i="0" u="none" strike="noStrike" dirty="0">
              <a:solidFill>
                <a:srgbClr val="000000"/>
              </a:solidFill>
              <a:effectLst/>
              <a:latin typeface="Helvetica" pitchFamily="2" charset="0"/>
            </a:endParaRPr>
          </a:p>
          <a:p>
            <a:pPr marL="0" indent="0" algn="l">
              <a:lnSpc>
                <a:spcPct val="120000"/>
              </a:lnSpc>
              <a:buNone/>
            </a:pPr>
            <a:endParaRPr lang="en-US" sz="900" b="1" i="0" strike="noStrike" dirty="0">
              <a:solidFill>
                <a:srgbClr val="000000"/>
              </a:solidFill>
              <a:effectLst/>
              <a:latin typeface="Helvetica" pitchFamily="2" charset="0"/>
            </a:endParaRPr>
          </a:p>
          <a:p>
            <a:pPr marL="0" indent="0" algn="l">
              <a:lnSpc>
                <a:spcPct val="120000"/>
              </a:lnSpc>
              <a:buNone/>
            </a:pPr>
            <a:r>
              <a:rPr lang="en-US" sz="2000" b="1" i="0" strike="noStrike" dirty="0">
                <a:solidFill>
                  <a:srgbClr val="000000"/>
                </a:solidFill>
                <a:effectLst/>
                <a:latin typeface="Helvetica" pitchFamily="2" charset="0"/>
              </a:rPr>
              <a:t>5. Member Website &amp; GITHUB </a:t>
            </a:r>
            <a:r>
              <a:rPr lang="en-US" sz="2000" i="0" strike="noStrike" dirty="0">
                <a:solidFill>
                  <a:srgbClr val="000000"/>
                </a:solidFill>
                <a:effectLst/>
                <a:latin typeface="Helvetica" pitchFamily="2" charset="0"/>
              </a:rPr>
              <a:t>– Up to date Information</a:t>
            </a:r>
            <a:endParaRPr lang="en-US" sz="2000" dirty="0">
              <a:solidFill>
                <a:srgbClr val="000000"/>
              </a:solidFill>
              <a:latin typeface="Helvetica" pitchFamily="2" charset="0"/>
            </a:endParaRPr>
          </a:p>
          <a:p>
            <a:pPr marL="0" indent="0" algn="l">
              <a:lnSpc>
                <a:spcPct val="120000"/>
              </a:lnSpc>
              <a:buNone/>
            </a:pPr>
            <a:endParaRPr lang="en-US" sz="900" b="1" dirty="0">
              <a:solidFill>
                <a:srgbClr val="000000"/>
              </a:solidFill>
              <a:latin typeface="Helvetica" pitchFamily="2" charset="0"/>
            </a:endParaRPr>
          </a:p>
          <a:p>
            <a:pPr marL="0" indent="0" algn="l">
              <a:lnSpc>
                <a:spcPct val="120000"/>
              </a:lnSpc>
              <a:buNone/>
            </a:pPr>
            <a:r>
              <a:rPr lang="en-US" sz="2000" b="1" dirty="0">
                <a:solidFill>
                  <a:srgbClr val="000000"/>
                </a:solidFill>
                <a:latin typeface="Helvetica" pitchFamily="2" charset="0"/>
              </a:rPr>
              <a:t>6. Access Point Accreditation</a:t>
            </a:r>
            <a:r>
              <a:rPr lang="en-US" sz="2000" dirty="0">
                <a:solidFill>
                  <a:srgbClr val="000000"/>
                </a:solidFill>
                <a:latin typeface="Helvetica" pitchFamily="2" charset="0"/>
              </a:rPr>
              <a:t> – Access Points</a:t>
            </a:r>
            <a:endParaRPr lang="en-US" sz="2000" i="0" strike="noStrike" dirty="0">
              <a:solidFill>
                <a:srgbClr val="000000"/>
              </a:solidFill>
              <a:effectLst/>
              <a:latin typeface="Helvetica" pitchFamily="2" charset="0"/>
            </a:endParaRPr>
          </a:p>
          <a:p>
            <a:pPr marL="0" indent="0" algn="l">
              <a:lnSpc>
                <a:spcPct val="120000"/>
              </a:lnSpc>
              <a:buNone/>
            </a:pPr>
            <a:endParaRPr lang="en-US" sz="2000" b="0" i="0" strike="noStrike" dirty="0">
              <a:solidFill>
                <a:srgbClr val="000000"/>
              </a:solidFill>
              <a:effectLst/>
              <a:latin typeface="Helvetica" pitchFamily="2" charset="0"/>
            </a:endParaRPr>
          </a:p>
        </p:txBody>
      </p:sp>
      <p:sp>
        <p:nvSpPr>
          <p:cNvPr id="6" name="Title 1">
            <a:extLst>
              <a:ext uri="{FF2B5EF4-FFF2-40B4-BE49-F238E27FC236}">
                <a16:creationId xmlns:a16="http://schemas.microsoft.com/office/drawing/2014/main" id="{F02C828B-D1ED-DDAD-6EF1-D02A3C4F17D5}"/>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New Member Onboarding Steps</a:t>
            </a:r>
            <a:endParaRPr lang="en-US" sz="3200" kern="100" dirty="0">
              <a:solidFill>
                <a:srgbClr val="F98137"/>
              </a:solidFill>
              <a:latin typeface="+mj-lt"/>
              <a:cs typeface="Times New Roman" panose="02020603050405020304" pitchFamily="18" charset="0"/>
            </a:endParaRPr>
          </a:p>
        </p:txBody>
      </p:sp>
      <p:pic>
        <p:nvPicPr>
          <p:cNvPr id="2" name="Picture 1" descr="A close-up of a logo&#10;&#10;Description automatically generated">
            <a:extLst>
              <a:ext uri="{FF2B5EF4-FFF2-40B4-BE49-F238E27FC236}">
                <a16:creationId xmlns:a16="http://schemas.microsoft.com/office/drawing/2014/main" id="{84ED5B24-1C85-74DE-3BD0-45507D817436}"/>
              </a:ext>
            </a:extLst>
          </p:cNvPr>
          <p:cNvPicPr>
            <a:picLocks noChangeAspect="1"/>
          </p:cNvPicPr>
          <p:nvPr/>
        </p:nvPicPr>
        <p:blipFill>
          <a:blip r:embed="rId2"/>
          <a:stretch>
            <a:fillRect/>
          </a:stretch>
        </p:blipFill>
        <p:spPr>
          <a:xfrm>
            <a:off x="9766168" y="0"/>
            <a:ext cx="2425831" cy="813204"/>
          </a:xfrm>
          <a:prstGeom prst="rect">
            <a:avLst/>
          </a:prstGeom>
        </p:spPr>
      </p:pic>
      <p:cxnSp>
        <p:nvCxnSpPr>
          <p:cNvPr id="5" name="Straight Connector 4">
            <a:extLst>
              <a:ext uri="{FF2B5EF4-FFF2-40B4-BE49-F238E27FC236}">
                <a16:creationId xmlns:a16="http://schemas.microsoft.com/office/drawing/2014/main" id="{31C17D8A-41C8-0A1C-5529-8B53BA4FE0B8}"/>
              </a:ext>
            </a:extLst>
          </p:cNvPr>
          <p:cNvCxnSpPr/>
          <p:nvPr/>
        </p:nvCxnSpPr>
        <p:spPr>
          <a:xfrm>
            <a:off x="802847" y="3542124"/>
            <a:ext cx="10754415"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BE2360E-FBB7-BF6C-8A68-6AA061F20E3F}"/>
              </a:ext>
            </a:extLst>
          </p:cNvPr>
          <p:cNvSpPr txBox="1"/>
          <p:nvPr/>
        </p:nvSpPr>
        <p:spPr>
          <a:xfrm>
            <a:off x="7219357" y="2077767"/>
            <a:ext cx="1962350" cy="369332"/>
          </a:xfrm>
          <a:prstGeom prst="rect">
            <a:avLst/>
          </a:prstGeom>
          <a:noFill/>
        </p:spPr>
        <p:txBody>
          <a:bodyPr wrap="square">
            <a:spAutoFit/>
          </a:bodyPr>
          <a:lstStyle/>
          <a:p>
            <a:r>
              <a:rPr lang="en-US" sz="1800" b="0" i="0" dirty="0">
                <a:solidFill>
                  <a:srgbClr val="0E596F"/>
                </a:solidFill>
                <a:effectLst/>
                <a:highlight>
                  <a:srgbClr val="FFFFFF"/>
                </a:highlight>
              </a:rPr>
              <a:t>SET-UP STEPS</a:t>
            </a:r>
            <a:endParaRPr lang="en-US" dirty="0"/>
          </a:p>
        </p:txBody>
      </p:sp>
      <p:sp>
        <p:nvSpPr>
          <p:cNvPr id="9" name="TextBox 8">
            <a:extLst>
              <a:ext uri="{FF2B5EF4-FFF2-40B4-BE49-F238E27FC236}">
                <a16:creationId xmlns:a16="http://schemas.microsoft.com/office/drawing/2014/main" id="{A9895A69-9851-D866-7260-D953DBF2B23E}"/>
              </a:ext>
            </a:extLst>
          </p:cNvPr>
          <p:cNvSpPr txBox="1"/>
          <p:nvPr/>
        </p:nvSpPr>
        <p:spPr>
          <a:xfrm>
            <a:off x="4892507" y="3357458"/>
            <a:ext cx="1962350" cy="369332"/>
          </a:xfrm>
          <a:prstGeom prst="rect">
            <a:avLst/>
          </a:prstGeom>
          <a:noFill/>
        </p:spPr>
        <p:txBody>
          <a:bodyPr wrap="square">
            <a:spAutoFit/>
          </a:bodyPr>
          <a:lstStyle/>
          <a:p>
            <a:r>
              <a:rPr lang="en-US" sz="1800" b="0" i="0" dirty="0">
                <a:solidFill>
                  <a:srgbClr val="0E596F"/>
                </a:solidFill>
                <a:effectLst/>
                <a:highlight>
                  <a:srgbClr val="FFFFFF"/>
                </a:highlight>
              </a:rPr>
              <a:t>TRANSACTIONAL</a:t>
            </a:r>
            <a:endParaRPr lang="en-US" dirty="0"/>
          </a:p>
        </p:txBody>
      </p:sp>
      <p:sp>
        <p:nvSpPr>
          <p:cNvPr id="10" name="Right Brace 9">
            <a:extLst>
              <a:ext uri="{FF2B5EF4-FFF2-40B4-BE49-F238E27FC236}">
                <a16:creationId xmlns:a16="http://schemas.microsoft.com/office/drawing/2014/main" id="{45F5F4ED-5BFC-B55E-2855-BD4A12641450}"/>
              </a:ext>
            </a:extLst>
          </p:cNvPr>
          <p:cNvSpPr/>
          <p:nvPr/>
        </p:nvSpPr>
        <p:spPr>
          <a:xfrm>
            <a:off x="6777872" y="1414021"/>
            <a:ext cx="292231" cy="169682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9402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Sign Up and Set Up – Shared Services Roles</a:t>
            </a:r>
            <a:endParaRPr lang="en-US" sz="3200" kern="100" dirty="0">
              <a:solidFill>
                <a:srgbClr val="F98137"/>
              </a:solidFill>
              <a:latin typeface="+mj-lt"/>
              <a:cs typeface="Times New Roman" panose="02020603050405020304" pitchFamily="18" charset="0"/>
            </a:endParaRPr>
          </a:p>
        </p:txBody>
      </p:sp>
      <p:sp>
        <p:nvSpPr>
          <p:cNvPr id="4" name="Text Placeholder 3">
            <a:extLst>
              <a:ext uri="{FF2B5EF4-FFF2-40B4-BE49-F238E27FC236}">
                <a16:creationId xmlns:a16="http://schemas.microsoft.com/office/drawing/2014/main" id="{A946A719-3EDA-A04F-9F24-C1C7D9C0CFDF}"/>
              </a:ext>
            </a:extLst>
          </p:cNvPr>
          <p:cNvSpPr>
            <a:spLocks noGrp="1"/>
          </p:cNvSpPr>
          <p:nvPr>
            <p:ph idx="1"/>
          </p:nvPr>
        </p:nvSpPr>
        <p:spPr>
          <a:xfrm>
            <a:off x="838200" y="1799693"/>
            <a:ext cx="11222736" cy="4378776"/>
          </a:xfrm>
        </p:spPr>
        <p:txBody>
          <a:bodyPr>
            <a:normAutofit/>
          </a:bodyPr>
          <a:lstStyle/>
          <a:p>
            <a:pPr algn="just">
              <a:lnSpc>
                <a:spcPct val="150000"/>
              </a:lnSpc>
            </a:pPr>
            <a:endParaRPr lang="en-US" kern="100" dirty="0">
              <a:ea typeface="Calibri" panose="020F0502020204030204" pitchFamily="34" charset="0"/>
              <a:cs typeface="Times New Roman" panose="02020603050405020304" pitchFamily="18" charset="0"/>
            </a:endParaRPr>
          </a:p>
          <a:p>
            <a:pPr algn="just">
              <a:lnSpc>
                <a:spcPct val="150000"/>
              </a:lnSpc>
            </a:pPr>
            <a:endParaRPr lang="en-US" kern="100" dirty="0">
              <a:ea typeface="Calibri" panose="020F0502020204030204" pitchFamily="34" charset="0"/>
              <a:cs typeface="Times New Roman" panose="02020603050405020304" pitchFamily="18" charset="0"/>
            </a:endParaRPr>
          </a:p>
          <a:p>
            <a:pPr algn="just">
              <a:lnSpc>
                <a:spcPct val="150000"/>
              </a:lnSpc>
            </a:pPr>
            <a:endParaRPr lang="en-US" kern="100" dirty="0">
              <a:ea typeface="Calibri" panose="020F0502020204030204" pitchFamily="34" charset="0"/>
              <a:cs typeface="Times New Roman" panose="02020603050405020304" pitchFamily="18" charset="0"/>
            </a:endParaRPr>
          </a:p>
          <a:p>
            <a:pPr algn="just">
              <a:lnSpc>
                <a:spcPct val="150000"/>
              </a:lnSpc>
            </a:pPr>
            <a:endParaRPr lang="en-US" sz="4400" kern="100" dirty="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37FBCE5D-9707-C05B-BE3E-17546E4D53B8}"/>
              </a:ext>
            </a:extLst>
          </p:cNvPr>
          <p:cNvPicPr>
            <a:picLocks noChangeAspect="1"/>
          </p:cNvPicPr>
          <p:nvPr/>
        </p:nvPicPr>
        <p:blipFill>
          <a:blip r:embed="rId2"/>
          <a:stretch>
            <a:fillRect/>
          </a:stretch>
        </p:blipFill>
        <p:spPr>
          <a:xfrm>
            <a:off x="1495268" y="748744"/>
            <a:ext cx="9037819" cy="5536027"/>
          </a:xfrm>
          <a:prstGeom prst="rect">
            <a:avLst/>
          </a:prstGeom>
        </p:spPr>
      </p:pic>
      <p:pic>
        <p:nvPicPr>
          <p:cNvPr id="5" name="Picture 4" descr="A close-up of a logo&#10;&#10;Description automatically generated">
            <a:extLst>
              <a:ext uri="{FF2B5EF4-FFF2-40B4-BE49-F238E27FC236}">
                <a16:creationId xmlns:a16="http://schemas.microsoft.com/office/drawing/2014/main" id="{41CA24B8-6516-1F62-C8F0-E81872DA30C2}"/>
              </a:ext>
            </a:extLst>
          </p:cNvPr>
          <p:cNvPicPr>
            <a:picLocks noChangeAspect="1"/>
          </p:cNvPicPr>
          <p:nvPr/>
        </p:nvPicPr>
        <p:blipFill>
          <a:blip r:embed="rId3"/>
          <a:stretch>
            <a:fillRect/>
          </a:stretch>
        </p:blipFill>
        <p:spPr>
          <a:xfrm>
            <a:off x="9766168" y="0"/>
            <a:ext cx="2425831" cy="813204"/>
          </a:xfrm>
          <a:prstGeom prst="rect">
            <a:avLst/>
          </a:prstGeom>
        </p:spPr>
      </p:pic>
      <p:sp>
        <p:nvSpPr>
          <p:cNvPr id="8" name="TextBox 7">
            <a:extLst>
              <a:ext uri="{FF2B5EF4-FFF2-40B4-BE49-F238E27FC236}">
                <a16:creationId xmlns:a16="http://schemas.microsoft.com/office/drawing/2014/main" id="{6AAA5BCE-F7EB-D168-B175-E160033DE853}"/>
              </a:ext>
            </a:extLst>
          </p:cNvPr>
          <p:cNvSpPr txBox="1"/>
          <p:nvPr/>
        </p:nvSpPr>
        <p:spPr>
          <a:xfrm>
            <a:off x="8807748" y="1760124"/>
            <a:ext cx="1916839" cy="369332"/>
          </a:xfrm>
          <a:prstGeom prst="rect">
            <a:avLst/>
          </a:prstGeom>
          <a:noFill/>
        </p:spPr>
        <p:txBody>
          <a:bodyPr wrap="square">
            <a:spAutoFit/>
          </a:bodyPr>
          <a:lstStyle/>
          <a:p>
            <a:r>
              <a:rPr lang="en-US" sz="1800" b="0" i="0" dirty="0">
                <a:solidFill>
                  <a:srgbClr val="0E596F"/>
                </a:solidFill>
                <a:effectLst/>
                <a:highlight>
                  <a:srgbClr val="FFFFFF"/>
                </a:highlight>
              </a:rPr>
              <a:t>NON-MEMBER</a:t>
            </a:r>
            <a:endParaRPr lang="en-US" dirty="0"/>
          </a:p>
        </p:txBody>
      </p:sp>
      <p:sp>
        <p:nvSpPr>
          <p:cNvPr id="9" name="TextBox 8">
            <a:extLst>
              <a:ext uri="{FF2B5EF4-FFF2-40B4-BE49-F238E27FC236}">
                <a16:creationId xmlns:a16="http://schemas.microsoft.com/office/drawing/2014/main" id="{0A0839D4-694B-9EA8-E994-83B3B68ABF1D}"/>
              </a:ext>
            </a:extLst>
          </p:cNvPr>
          <p:cNvSpPr txBox="1"/>
          <p:nvPr/>
        </p:nvSpPr>
        <p:spPr>
          <a:xfrm>
            <a:off x="8831146" y="2373149"/>
            <a:ext cx="1916839" cy="369332"/>
          </a:xfrm>
          <a:prstGeom prst="rect">
            <a:avLst/>
          </a:prstGeom>
          <a:noFill/>
        </p:spPr>
        <p:txBody>
          <a:bodyPr wrap="square">
            <a:spAutoFit/>
          </a:bodyPr>
          <a:lstStyle/>
          <a:p>
            <a:r>
              <a:rPr lang="en-US" dirty="0">
                <a:solidFill>
                  <a:srgbClr val="0E596F"/>
                </a:solidFill>
                <a:highlight>
                  <a:srgbClr val="FFFFFF"/>
                </a:highlight>
              </a:rPr>
              <a:t>FULL </a:t>
            </a:r>
            <a:r>
              <a:rPr lang="en-US" sz="1800" b="0" i="0" dirty="0">
                <a:solidFill>
                  <a:srgbClr val="0E596F"/>
                </a:solidFill>
                <a:effectLst/>
                <a:highlight>
                  <a:srgbClr val="FFFFFF"/>
                </a:highlight>
              </a:rPr>
              <a:t>MEMBER</a:t>
            </a:r>
            <a:endParaRPr lang="en-US" dirty="0"/>
          </a:p>
        </p:txBody>
      </p:sp>
    </p:spTree>
    <p:extLst>
      <p:ext uri="{BB962C8B-B14F-4D97-AF65-F5344CB8AC3E}">
        <p14:creationId xmlns:p14="http://schemas.microsoft.com/office/powerpoint/2010/main" val="345749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268-17F4-7DB6-830E-3FB5053A13FC}"/>
              </a:ext>
            </a:extLst>
          </p:cNvPr>
          <p:cNvSpPr txBox="1">
            <a:spLocks/>
          </p:cNvSpPr>
          <p:nvPr/>
        </p:nvSpPr>
        <p:spPr>
          <a:xfrm>
            <a:off x="1023411" y="2892245"/>
            <a:ext cx="10577031" cy="53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12596F"/>
                </a:solidFill>
              </a:rPr>
              <a:t>SML Registrations</a:t>
            </a:r>
          </a:p>
        </p:txBody>
      </p:sp>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3"/>
          <a:stretch>
            <a:fillRect/>
          </a:stretch>
        </p:blipFill>
        <p:spPr>
          <a:xfrm>
            <a:off x="7136658" y="0"/>
            <a:ext cx="5055342" cy="1694688"/>
          </a:xfrm>
          <a:prstGeom prst="rect">
            <a:avLst/>
          </a:prstGeom>
        </p:spPr>
      </p:pic>
    </p:spTree>
    <p:extLst>
      <p:ext uri="{BB962C8B-B14F-4D97-AF65-F5344CB8AC3E}">
        <p14:creationId xmlns:p14="http://schemas.microsoft.com/office/powerpoint/2010/main" val="140931219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Understanding the three SML Domains Supported</a:t>
            </a:r>
            <a:endParaRPr lang="en-US" sz="3200" kern="100" dirty="0">
              <a:solidFill>
                <a:srgbClr val="F98137"/>
              </a:solidFill>
              <a:latin typeface="+mj-lt"/>
              <a:cs typeface="Times New Roman" panose="02020603050405020304" pitchFamily="18" charset="0"/>
            </a:endParaRPr>
          </a:p>
        </p:txBody>
      </p:sp>
      <p:pic>
        <p:nvPicPr>
          <p:cNvPr id="6" name="Picture 5" descr="A diagram of a register&#10;&#10;Description automatically generated">
            <a:extLst>
              <a:ext uri="{FF2B5EF4-FFF2-40B4-BE49-F238E27FC236}">
                <a16:creationId xmlns:a16="http://schemas.microsoft.com/office/drawing/2014/main" id="{FCC87C2D-6C49-4F38-084B-AA59F777DEE0}"/>
              </a:ext>
            </a:extLst>
          </p:cNvPr>
          <p:cNvPicPr>
            <a:picLocks noChangeAspect="1"/>
          </p:cNvPicPr>
          <p:nvPr/>
        </p:nvPicPr>
        <p:blipFill>
          <a:blip r:embed="rId2"/>
          <a:stretch>
            <a:fillRect/>
          </a:stretch>
        </p:blipFill>
        <p:spPr>
          <a:xfrm>
            <a:off x="7458344" y="1077727"/>
            <a:ext cx="4297017" cy="1071727"/>
          </a:xfrm>
          <a:prstGeom prst="rect">
            <a:avLst/>
          </a:prstGeom>
        </p:spPr>
      </p:pic>
      <p:sp>
        <p:nvSpPr>
          <p:cNvPr id="10" name="TextBox 9">
            <a:extLst>
              <a:ext uri="{FF2B5EF4-FFF2-40B4-BE49-F238E27FC236}">
                <a16:creationId xmlns:a16="http://schemas.microsoft.com/office/drawing/2014/main" id="{534B2BE5-22FE-271F-3DD2-95F2C65ABA77}"/>
              </a:ext>
            </a:extLst>
          </p:cNvPr>
          <p:cNvSpPr txBox="1"/>
          <p:nvPr/>
        </p:nvSpPr>
        <p:spPr>
          <a:xfrm>
            <a:off x="686828" y="1443588"/>
            <a:ext cx="11088413" cy="4524315"/>
          </a:xfrm>
          <a:prstGeom prst="rect">
            <a:avLst/>
          </a:prstGeom>
          <a:noFill/>
        </p:spPr>
        <p:txBody>
          <a:bodyPr wrap="square" rtlCol="0">
            <a:spAutoFit/>
          </a:bodyPr>
          <a:lstStyle/>
          <a:p>
            <a:r>
              <a:rPr lang="en-US" dirty="0"/>
              <a:t>The </a:t>
            </a:r>
            <a:r>
              <a:rPr lang="en-US" dirty="0" err="1"/>
              <a:t>DBNAlliance</a:t>
            </a:r>
            <a:r>
              <a:rPr lang="en-US" dirty="0"/>
              <a:t> has established three SML DOMAINS</a:t>
            </a:r>
          </a:p>
          <a:p>
            <a:r>
              <a:rPr lang="en-US" dirty="0"/>
              <a:t>to provided services to its members</a:t>
            </a:r>
          </a:p>
          <a:p>
            <a:endParaRPr lang="en-US" dirty="0"/>
          </a:p>
          <a:p>
            <a:r>
              <a:rPr lang="en-US" dirty="0">
                <a:solidFill>
                  <a:schemeClr val="bg1"/>
                </a:solidFill>
                <a:highlight>
                  <a:srgbClr val="12596F"/>
                </a:highlight>
              </a:rPr>
              <a:t> PRODUCTION </a:t>
            </a:r>
            <a:r>
              <a:rPr lang="en-US" dirty="0"/>
              <a:t>  </a:t>
            </a:r>
            <a:r>
              <a:rPr lang="en-US" b="1" dirty="0" err="1"/>
              <a:t>sml.dbnalliance.net</a:t>
            </a:r>
            <a:endParaRPr lang="en-US" b="1" dirty="0"/>
          </a:p>
          <a:p>
            <a:r>
              <a:rPr lang="en-US" dirty="0"/>
              <a:t>This is the production SML for the Exchange Framework.  It is where Access Points will exchange commercial transactions for goods and services on behalf of their customers.  Organizations must be members of the </a:t>
            </a:r>
            <a:r>
              <a:rPr lang="en-US" dirty="0" err="1"/>
              <a:t>DBNAlliance</a:t>
            </a:r>
            <a:r>
              <a:rPr lang="en-US" dirty="0"/>
              <a:t> to use this SML</a:t>
            </a:r>
          </a:p>
          <a:p>
            <a:endParaRPr lang="en-US" dirty="0"/>
          </a:p>
          <a:p>
            <a:r>
              <a:rPr lang="en-US" dirty="0">
                <a:solidFill>
                  <a:schemeClr val="bg1"/>
                </a:solidFill>
                <a:highlight>
                  <a:srgbClr val="12596F"/>
                </a:highlight>
              </a:rPr>
              <a:t> TEST </a:t>
            </a:r>
            <a:r>
              <a:rPr lang="en-US" dirty="0"/>
              <a:t>  </a:t>
            </a:r>
            <a:r>
              <a:rPr lang="en-US" b="1" dirty="0" err="1"/>
              <a:t>sml.dbnalliance.com</a:t>
            </a:r>
            <a:endParaRPr lang="en-US" b="1" dirty="0"/>
          </a:p>
          <a:p>
            <a:r>
              <a:rPr lang="en-US" dirty="0"/>
              <a:t>This is the test SML for the </a:t>
            </a:r>
            <a:r>
              <a:rPr lang="en-US" dirty="0" err="1"/>
              <a:t>DBNAlliance</a:t>
            </a:r>
            <a:r>
              <a:rPr lang="en-US" dirty="0"/>
              <a:t> Exchange Framework, organizations must be members of the </a:t>
            </a:r>
            <a:r>
              <a:rPr lang="en-US" dirty="0" err="1"/>
              <a:t>DBNAlliance</a:t>
            </a:r>
            <a:r>
              <a:rPr lang="en-US" dirty="0"/>
              <a:t> to use this SML.  The TEST domain will be used to develop Access Points and test the extension of new document types to be supported prior to supporting them in the PRODUCTION domain. </a:t>
            </a:r>
          </a:p>
          <a:p>
            <a:endParaRPr lang="en-US" dirty="0"/>
          </a:p>
          <a:p>
            <a:r>
              <a:rPr lang="en-US" dirty="0">
                <a:solidFill>
                  <a:schemeClr val="bg1"/>
                </a:solidFill>
                <a:highlight>
                  <a:srgbClr val="808080"/>
                </a:highlight>
              </a:rPr>
              <a:t> PILOT </a:t>
            </a:r>
            <a:r>
              <a:rPr lang="en-US" dirty="0"/>
              <a:t>  </a:t>
            </a:r>
            <a:r>
              <a:rPr lang="en-US" b="1" dirty="0" err="1"/>
              <a:t>sml.dbnalliancepilot.net</a:t>
            </a:r>
            <a:endParaRPr lang="en-US" b="1" dirty="0"/>
          </a:p>
          <a:p>
            <a:r>
              <a:rPr lang="en-US" dirty="0"/>
              <a:t>This is a PILOT SML Domain, currently used by the BPC </a:t>
            </a:r>
            <a:r>
              <a:rPr lang="en-US" dirty="0" err="1"/>
              <a:t>eRemittance</a:t>
            </a:r>
            <a:r>
              <a:rPr lang="en-US" dirty="0"/>
              <a:t> Workgroup, organizations do not need to be members to use this SML but they do need to be part of an existing pilot workgroup.</a:t>
            </a:r>
          </a:p>
        </p:txBody>
      </p:sp>
      <p:pic>
        <p:nvPicPr>
          <p:cNvPr id="4" name="Picture 3" descr="A close-up of a logo&#10;&#10;Description automatically generated">
            <a:extLst>
              <a:ext uri="{FF2B5EF4-FFF2-40B4-BE49-F238E27FC236}">
                <a16:creationId xmlns:a16="http://schemas.microsoft.com/office/drawing/2014/main" id="{610C162D-EC23-A7D9-0414-3A33A7327F11}"/>
              </a:ext>
            </a:extLst>
          </p:cNvPr>
          <p:cNvPicPr>
            <a:picLocks noChangeAspect="1"/>
          </p:cNvPicPr>
          <p:nvPr/>
        </p:nvPicPr>
        <p:blipFill>
          <a:blip r:embed="rId3"/>
          <a:stretch>
            <a:fillRect/>
          </a:stretch>
        </p:blipFill>
        <p:spPr>
          <a:xfrm>
            <a:off x="9766168" y="0"/>
            <a:ext cx="2425831" cy="813204"/>
          </a:xfrm>
          <a:prstGeom prst="rect">
            <a:avLst/>
          </a:prstGeom>
        </p:spPr>
      </p:pic>
    </p:spTree>
    <p:extLst>
      <p:ext uri="{BB962C8B-B14F-4D97-AF65-F5344CB8AC3E}">
        <p14:creationId xmlns:p14="http://schemas.microsoft.com/office/powerpoint/2010/main" val="767023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SML Registration Process</a:t>
            </a:r>
            <a:endParaRPr lang="en-US" sz="3200" kern="100" dirty="0">
              <a:solidFill>
                <a:srgbClr val="F98137"/>
              </a:solidFill>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81644D4F-AF91-0AEE-AE73-A651DEE578AA}"/>
              </a:ext>
            </a:extLst>
          </p:cNvPr>
          <p:cNvSpPr txBox="1"/>
          <p:nvPr/>
        </p:nvSpPr>
        <p:spPr>
          <a:xfrm>
            <a:off x="738809" y="1354420"/>
            <a:ext cx="10912722" cy="3139321"/>
          </a:xfrm>
          <a:prstGeom prst="rect">
            <a:avLst/>
          </a:prstGeom>
          <a:noFill/>
        </p:spPr>
        <p:txBody>
          <a:bodyPr wrap="square" rtlCol="0">
            <a:spAutoFit/>
          </a:bodyPr>
          <a:lstStyle/>
          <a:p>
            <a:r>
              <a:rPr lang="en-US" dirty="0"/>
              <a:t>Send email to </a:t>
            </a:r>
            <a:r>
              <a:rPr lang="en-US" dirty="0">
                <a:hlinkClick r:id="rId2"/>
              </a:rPr>
              <a:t>registrar@dbnalliance.org</a:t>
            </a:r>
            <a:r>
              <a:rPr lang="en-US" dirty="0"/>
              <a:t> with the following details:</a:t>
            </a:r>
          </a:p>
          <a:p>
            <a:endParaRPr lang="en-US" dirty="0"/>
          </a:p>
          <a:p>
            <a:r>
              <a:rPr lang="en-US" dirty="0"/>
              <a:t>1. SCHEME of partner identifiers (such as DUNS or US:EIN)</a:t>
            </a:r>
          </a:p>
          <a:p>
            <a:r>
              <a:rPr lang="en-US" dirty="0"/>
              <a:t>2. PARTNER IDENTIFIER within Scheme </a:t>
            </a:r>
          </a:p>
          <a:p>
            <a:r>
              <a:rPr lang="en-US" dirty="0"/>
              <a:t>3. DOMAIN for the SML registration (PRODUCTION, TEST or PILOT)</a:t>
            </a:r>
          </a:p>
          <a:p>
            <a:r>
              <a:rPr lang="en-US" dirty="0"/>
              <a:t>4. SMP URL of the SMP service that handles requests for the PARTNER IDENTIFIER (such as  </a:t>
            </a:r>
            <a:r>
              <a:rPr lang="en-US" dirty="0" err="1"/>
              <a:t>smp.dbnalliance.org</a:t>
            </a:r>
            <a:r>
              <a:rPr lang="en-US" dirty="0"/>
              <a:t>/test)</a:t>
            </a:r>
          </a:p>
          <a:p>
            <a:endParaRPr lang="en-US" dirty="0"/>
          </a:p>
          <a:p>
            <a:endParaRPr lang="en-US" dirty="0"/>
          </a:p>
          <a:p>
            <a:r>
              <a:rPr lang="en-US" dirty="0"/>
              <a:t>The registrar will set up the SML records for the PARTNER IDENTIFIER and return them to the initial requesting email address.</a:t>
            </a:r>
          </a:p>
        </p:txBody>
      </p:sp>
      <p:sp>
        <p:nvSpPr>
          <p:cNvPr id="9" name="TextBox 8">
            <a:extLst>
              <a:ext uri="{FF2B5EF4-FFF2-40B4-BE49-F238E27FC236}">
                <a16:creationId xmlns:a16="http://schemas.microsoft.com/office/drawing/2014/main" id="{2FA2B04D-B4DC-F93A-D0C8-956F3A420542}"/>
              </a:ext>
            </a:extLst>
          </p:cNvPr>
          <p:cNvSpPr txBox="1"/>
          <p:nvPr/>
        </p:nvSpPr>
        <p:spPr>
          <a:xfrm>
            <a:off x="1491895" y="4757958"/>
            <a:ext cx="9208210" cy="923330"/>
          </a:xfrm>
          <a:prstGeom prst="rect">
            <a:avLst/>
          </a:prstGeom>
          <a:solidFill>
            <a:schemeClr val="bg2">
              <a:lumMod val="90000"/>
            </a:schemeClr>
          </a:solidFill>
          <a:ln>
            <a:solidFill>
              <a:schemeClr val="tx1"/>
            </a:solidFill>
          </a:ln>
          <a:effectLst>
            <a:outerShdw blurRad="50800" dist="88900" dir="2700000" algn="tl" rotWithShape="0">
              <a:srgbClr val="12596F">
                <a:alpha val="40000"/>
              </a:srgbClr>
            </a:outerShdw>
          </a:effectLst>
        </p:spPr>
        <p:txBody>
          <a:bodyPr wrap="square">
            <a:spAutoFit/>
          </a:bodyPr>
          <a:lstStyle/>
          <a:p>
            <a:pPr algn="ctr"/>
            <a:r>
              <a:rPr lang="en-US" dirty="0"/>
              <a:t>SUPPORTED SCHEMES can be found in GITHUB</a:t>
            </a:r>
          </a:p>
          <a:p>
            <a:pPr algn="ctr"/>
            <a:r>
              <a:rPr lang="en-US" dirty="0"/>
              <a:t>https://</a:t>
            </a:r>
            <a:r>
              <a:rPr lang="en-US" dirty="0" err="1"/>
              <a:t>github.com</a:t>
            </a:r>
            <a:r>
              <a:rPr lang="en-US" dirty="0"/>
              <a:t>/</a:t>
            </a:r>
            <a:r>
              <a:rPr lang="en-US" dirty="0" err="1"/>
              <a:t>dbnalliance</a:t>
            </a:r>
            <a:r>
              <a:rPr lang="en-US" dirty="0"/>
              <a:t>/published-documents/blob/main/CCI-schemes-V1.2.1.xlsx</a:t>
            </a:r>
          </a:p>
          <a:p>
            <a:pPr algn="ctr"/>
            <a:endParaRPr lang="en-US" dirty="0"/>
          </a:p>
        </p:txBody>
      </p:sp>
      <p:pic>
        <p:nvPicPr>
          <p:cNvPr id="4" name="Picture 3" descr="A close-up of a logo&#10;&#10;Description automatically generated">
            <a:extLst>
              <a:ext uri="{FF2B5EF4-FFF2-40B4-BE49-F238E27FC236}">
                <a16:creationId xmlns:a16="http://schemas.microsoft.com/office/drawing/2014/main" id="{E305128D-D785-ECFD-444E-4BD08138E9AD}"/>
              </a:ext>
            </a:extLst>
          </p:cNvPr>
          <p:cNvPicPr>
            <a:picLocks noChangeAspect="1"/>
          </p:cNvPicPr>
          <p:nvPr/>
        </p:nvPicPr>
        <p:blipFill>
          <a:blip r:embed="rId3"/>
          <a:stretch>
            <a:fillRect/>
          </a:stretch>
        </p:blipFill>
        <p:spPr>
          <a:xfrm>
            <a:off x="9766168" y="0"/>
            <a:ext cx="2425831" cy="813204"/>
          </a:xfrm>
          <a:prstGeom prst="rect">
            <a:avLst/>
          </a:prstGeom>
        </p:spPr>
      </p:pic>
      <p:pic>
        <p:nvPicPr>
          <p:cNvPr id="5" name="Picture 4" descr="A diagram of a register&#10;&#10;Description automatically generated">
            <a:extLst>
              <a:ext uri="{FF2B5EF4-FFF2-40B4-BE49-F238E27FC236}">
                <a16:creationId xmlns:a16="http://schemas.microsoft.com/office/drawing/2014/main" id="{3F788587-EB79-4095-18FB-91CC9B3EE527}"/>
              </a:ext>
            </a:extLst>
          </p:cNvPr>
          <p:cNvPicPr>
            <a:picLocks noChangeAspect="1"/>
          </p:cNvPicPr>
          <p:nvPr/>
        </p:nvPicPr>
        <p:blipFill>
          <a:blip r:embed="rId4"/>
          <a:stretch>
            <a:fillRect/>
          </a:stretch>
        </p:blipFill>
        <p:spPr>
          <a:xfrm>
            <a:off x="7458344" y="1077727"/>
            <a:ext cx="4297017" cy="1071727"/>
          </a:xfrm>
          <a:prstGeom prst="rect">
            <a:avLst/>
          </a:prstGeom>
        </p:spPr>
      </p:pic>
    </p:spTree>
    <p:extLst>
      <p:ext uri="{BB962C8B-B14F-4D97-AF65-F5344CB8AC3E}">
        <p14:creationId xmlns:p14="http://schemas.microsoft.com/office/powerpoint/2010/main" val="4006130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SML Registration Process – TOOLS</a:t>
            </a:r>
            <a:endParaRPr lang="en-US" sz="3200" kern="100" dirty="0">
              <a:solidFill>
                <a:srgbClr val="F98137"/>
              </a:solidFill>
              <a:latin typeface="+mj-lt"/>
              <a:cs typeface="Times New Roman" panose="02020603050405020304" pitchFamily="18" charset="0"/>
            </a:endParaRPr>
          </a:p>
        </p:txBody>
      </p:sp>
      <p:pic>
        <p:nvPicPr>
          <p:cNvPr id="4" name="Picture 3" descr="A close-up of a logo&#10;&#10;Description automatically generated">
            <a:extLst>
              <a:ext uri="{FF2B5EF4-FFF2-40B4-BE49-F238E27FC236}">
                <a16:creationId xmlns:a16="http://schemas.microsoft.com/office/drawing/2014/main" id="{E305128D-D785-ECFD-444E-4BD08138E9AD}"/>
              </a:ext>
            </a:extLst>
          </p:cNvPr>
          <p:cNvPicPr>
            <a:picLocks noChangeAspect="1"/>
          </p:cNvPicPr>
          <p:nvPr/>
        </p:nvPicPr>
        <p:blipFill>
          <a:blip r:embed="rId2"/>
          <a:stretch>
            <a:fillRect/>
          </a:stretch>
        </p:blipFill>
        <p:spPr>
          <a:xfrm>
            <a:off x="9766168" y="0"/>
            <a:ext cx="2425831" cy="813204"/>
          </a:xfrm>
          <a:prstGeom prst="rect">
            <a:avLst/>
          </a:prstGeom>
        </p:spPr>
      </p:pic>
      <p:pic>
        <p:nvPicPr>
          <p:cNvPr id="5" name="Picture 4" descr="A diagram of a register&#10;&#10;Description automatically generated">
            <a:extLst>
              <a:ext uri="{FF2B5EF4-FFF2-40B4-BE49-F238E27FC236}">
                <a16:creationId xmlns:a16="http://schemas.microsoft.com/office/drawing/2014/main" id="{3F788587-EB79-4095-18FB-91CC9B3EE527}"/>
              </a:ext>
            </a:extLst>
          </p:cNvPr>
          <p:cNvPicPr>
            <a:picLocks noChangeAspect="1"/>
          </p:cNvPicPr>
          <p:nvPr/>
        </p:nvPicPr>
        <p:blipFill>
          <a:blip r:embed="rId3"/>
          <a:stretch>
            <a:fillRect/>
          </a:stretch>
        </p:blipFill>
        <p:spPr>
          <a:xfrm>
            <a:off x="7458344" y="1077727"/>
            <a:ext cx="4297017" cy="1071727"/>
          </a:xfrm>
          <a:prstGeom prst="rect">
            <a:avLst/>
          </a:prstGeom>
        </p:spPr>
      </p:pic>
      <p:sp>
        <p:nvSpPr>
          <p:cNvPr id="3" name="TextBox 2">
            <a:extLst>
              <a:ext uri="{FF2B5EF4-FFF2-40B4-BE49-F238E27FC236}">
                <a16:creationId xmlns:a16="http://schemas.microsoft.com/office/drawing/2014/main" id="{1C502410-3B93-FCAD-462B-5006B1D699C8}"/>
              </a:ext>
            </a:extLst>
          </p:cNvPr>
          <p:cNvSpPr txBox="1"/>
          <p:nvPr/>
        </p:nvSpPr>
        <p:spPr>
          <a:xfrm>
            <a:off x="436639" y="1507818"/>
            <a:ext cx="11088413" cy="2246769"/>
          </a:xfrm>
          <a:prstGeom prst="rect">
            <a:avLst/>
          </a:prstGeom>
          <a:noFill/>
        </p:spPr>
        <p:txBody>
          <a:bodyPr wrap="square" rtlCol="0">
            <a:spAutoFit/>
          </a:bodyPr>
          <a:lstStyle/>
          <a:p>
            <a:r>
              <a:rPr lang="en-US" sz="2000" dirty="0"/>
              <a:t>OFS Portal TEST Domain Records – </a:t>
            </a:r>
            <a:r>
              <a:rPr lang="en-US" sz="2000" dirty="0">
                <a:solidFill>
                  <a:srgbClr val="12596F"/>
                </a:solidFill>
              </a:rPr>
              <a:t>SML.DBNALLIANCE.COM</a:t>
            </a:r>
          </a:p>
          <a:p>
            <a:endParaRPr lang="en-US" sz="2000" dirty="0"/>
          </a:p>
          <a:p>
            <a:r>
              <a:rPr lang="en-US" sz="2000" dirty="0"/>
              <a:t>Trading Partner ID  - </a:t>
            </a:r>
            <a:r>
              <a:rPr lang="en-US" sz="2000" dirty="0">
                <a:solidFill>
                  <a:srgbClr val="12596F"/>
                </a:solidFill>
              </a:rPr>
              <a:t>DUNS::028916588</a:t>
            </a:r>
          </a:p>
          <a:p>
            <a:endParaRPr lang="en-US" sz="2000" dirty="0"/>
          </a:p>
          <a:p>
            <a:r>
              <a:rPr lang="en-US" sz="2000" dirty="0"/>
              <a:t>SML Key - </a:t>
            </a:r>
            <a:r>
              <a:rPr lang="en-US" sz="2000" dirty="0">
                <a:solidFill>
                  <a:srgbClr val="12596F"/>
                </a:solidFill>
              </a:rPr>
              <a:t>5yuzjlyakkmvpfcwhh3guo62eivbbcpjoilxm7fvaxfigkqhydxq.sml.dbnalliance.com</a:t>
            </a:r>
          </a:p>
          <a:p>
            <a:endParaRPr lang="en-US" sz="2000" dirty="0"/>
          </a:p>
          <a:p>
            <a:r>
              <a:rPr lang="en-US" sz="2000" dirty="0"/>
              <a:t>SMP Returned from DNS Lookup - </a:t>
            </a:r>
            <a:r>
              <a:rPr lang="en-US" sz="2000" dirty="0">
                <a:solidFill>
                  <a:srgbClr val="12596F"/>
                </a:solidFill>
                <a:effectLst/>
                <a:hlinkClick r:id="rId4"/>
              </a:rPr>
              <a:t>https://dbnasmp.kqa2.edicomgroup.com/</a:t>
            </a:r>
            <a:endParaRPr lang="en-US" sz="2000" dirty="0">
              <a:solidFill>
                <a:srgbClr val="12596F"/>
              </a:solidFill>
              <a:effectLst/>
            </a:endParaRPr>
          </a:p>
        </p:txBody>
      </p:sp>
      <p:sp>
        <p:nvSpPr>
          <p:cNvPr id="10" name="TextBox 9">
            <a:extLst>
              <a:ext uri="{FF2B5EF4-FFF2-40B4-BE49-F238E27FC236}">
                <a16:creationId xmlns:a16="http://schemas.microsoft.com/office/drawing/2014/main" id="{7AB23002-9318-F0B3-E740-F3CB6A873B51}"/>
              </a:ext>
            </a:extLst>
          </p:cNvPr>
          <p:cNvSpPr txBox="1"/>
          <p:nvPr/>
        </p:nvSpPr>
        <p:spPr>
          <a:xfrm>
            <a:off x="591035" y="4148022"/>
            <a:ext cx="10779619" cy="738664"/>
          </a:xfrm>
          <a:prstGeom prst="rect">
            <a:avLst/>
          </a:prstGeom>
          <a:solidFill>
            <a:schemeClr val="bg1">
              <a:lumMod val="85000"/>
            </a:schemeClr>
          </a:solidFill>
          <a:ln>
            <a:solidFill>
              <a:srgbClr val="12596F"/>
            </a:solidFill>
          </a:ln>
          <a:effectLst>
            <a:outerShdw blurRad="50800" dist="88900" dir="2700000" algn="tl" rotWithShape="0">
              <a:srgbClr val="12596F">
                <a:alpha val="40000"/>
              </a:srgbClr>
            </a:outerShdw>
          </a:effectLst>
        </p:spPr>
        <p:txBody>
          <a:bodyPr wrap="square">
            <a:spAutoFit/>
          </a:bodyPr>
          <a:lstStyle/>
          <a:p>
            <a:r>
              <a:rPr lang="en-US" sz="1400" dirty="0">
                <a:solidFill>
                  <a:srgbClr val="000000"/>
                </a:solidFill>
                <a:effectLst/>
                <a:latin typeface="Menlo" panose="020B0609030804020204" pitchFamily="49" charset="0"/>
              </a:rPr>
              <a:t>% bash </a:t>
            </a:r>
            <a:r>
              <a:rPr lang="en-US" sz="1400" u="sng" dirty="0">
                <a:solidFill>
                  <a:srgbClr val="000000"/>
                </a:solidFill>
                <a:effectLst/>
                <a:latin typeface="Menlo" panose="020B0609030804020204" pitchFamily="49" charset="0"/>
              </a:rPr>
              <a:t>get-</a:t>
            </a:r>
            <a:r>
              <a:rPr lang="en-US" sz="1400" u="sng" dirty="0" err="1">
                <a:solidFill>
                  <a:srgbClr val="000000"/>
                </a:solidFill>
                <a:effectLst/>
                <a:latin typeface="Menlo" panose="020B0609030804020204" pitchFamily="49" charset="0"/>
              </a:rPr>
              <a:t>smp</a:t>
            </a:r>
            <a:r>
              <a:rPr lang="en-US" sz="1400" u="sng" dirty="0">
                <a:solidFill>
                  <a:srgbClr val="000000"/>
                </a:solidFill>
                <a:effectLst/>
                <a:latin typeface="Menlo" panose="020B0609030804020204" pitchFamily="49" charset="0"/>
              </a:rPr>
              <a:t>-from-</a:t>
            </a:r>
            <a:r>
              <a:rPr lang="en-US" sz="1400" u="sng" dirty="0" err="1">
                <a:solidFill>
                  <a:srgbClr val="000000"/>
                </a:solidFill>
                <a:effectLst/>
                <a:latin typeface="Menlo" panose="020B0609030804020204" pitchFamily="49" charset="0"/>
              </a:rPr>
              <a:t>sml.sh</a:t>
            </a:r>
            <a:r>
              <a:rPr lang="en-US" sz="1400" dirty="0">
                <a:solidFill>
                  <a:srgbClr val="000000"/>
                </a:solidFill>
                <a:effectLst/>
                <a:latin typeface="Menlo" panose="020B0609030804020204" pitchFamily="49" charset="0"/>
              </a:rPr>
              <a:t> 5yuzjlyakkmvpfcwhh3guo62eivbbcpjoilxm7fvaxfigkqhydxq.sml.dbnalliance.com</a:t>
            </a:r>
          </a:p>
          <a:p>
            <a:endParaRPr lang="en-US" sz="1400" dirty="0">
              <a:solidFill>
                <a:srgbClr val="000000"/>
              </a:solidFill>
              <a:effectLst/>
              <a:latin typeface="Menlo" panose="020B0609030804020204" pitchFamily="49" charset="0"/>
            </a:endParaRPr>
          </a:p>
          <a:p>
            <a:r>
              <a:rPr lang="en-US" sz="1400" dirty="0">
                <a:solidFill>
                  <a:srgbClr val="000000"/>
                </a:solidFill>
                <a:effectLst/>
                <a:latin typeface="Menlo" panose="020B0609030804020204" pitchFamily="49" charset="0"/>
              </a:rPr>
              <a:t>https://dbnasmp.kqa2.edicomgroup.com/</a:t>
            </a:r>
          </a:p>
        </p:txBody>
      </p:sp>
    </p:spTree>
    <p:extLst>
      <p:ext uri="{BB962C8B-B14F-4D97-AF65-F5344CB8AC3E}">
        <p14:creationId xmlns:p14="http://schemas.microsoft.com/office/powerpoint/2010/main" val="1913566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SML Registration Process – TOOLS</a:t>
            </a:r>
            <a:endParaRPr lang="en-US" sz="3200" kern="100" dirty="0">
              <a:solidFill>
                <a:srgbClr val="F98137"/>
              </a:solidFill>
              <a:latin typeface="+mj-lt"/>
              <a:cs typeface="Times New Roman" panose="02020603050405020304" pitchFamily="18" charset="0"/>
            </a:endParaRPr>
          </a:p>
        </p:txBody>
      </p:sp>
      <p:pic>
        <p:nvPicPr>
          <p:cNvPr id="4" name="Picture 3" descr="A close-up of a logo&#10;&#10;Description automatically generated">
            <a:extLst>
              <a:ext uri="{FF2B5EF4-FFF2-40B4-BE49-F238E27FC236}">
                <a16:creationId xmlns:a16="http://schemas.microsoft.com/office/drawing/2014/main" id="{E305128D-D785-ECFD-444E-4BD08138E9AD}"/>
              </a:ext>
            </a:extLst>
          </p:cNvPr>
          <p:cNvPicPr>
            <a:picLocks noChangeAspect="1"/>
          </p:cNvPicPr>
          <p:nvPr/>
        </p:nvPicPr>
        <p:blipFill>
          <a:blip r:embed="rId2"/>
          <a:stretch>
            <a:fillRect/>
          </a:stretch>
        </p:blipFill>
        <p:spPr>
          <a:xfrm>
            <a:off x="9766168" y="0"/>
            <a:ext cx="2425831" cy="81320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C45C2B7-0EE8-9BAC-EF8C-06EFAB028E5E}"/>
              </a:ext>
            </a:extLst>
          </p:cNvPr>
          <p:cNvPicPr>
            <a:picLocks noChangeAspect="1"/>
          </p:cNvPicPr>
          <p:nvPr/>
        </p:nvPicPr>
        <p:blipFill>
          <a:blip r:embed="rId3"/>
          <a:stretch>
            <a:fillRect/>
          </a:stretch>
        </p:blipFill>
        <p:spPr>
          <a:xfrm>
            <a:off x="754691" y="988492"/>
            <a:ext cx="10515600" cy="5234773"/>
          </a:xfrm>
          <a:prstGeom prst="rect">
            <a:avLst/>
          </a:prstGeom>
        </p:spPr>
      </p:pic>
    </p:spTree>
    <p:extLst>
      <p:ext uri="{BB962C8B-B14F-4D97-AF65-F5344CB8AC3E}">
        <p14:creationId xmlns:p14="http://schemas.microsoft.com/office/powerpoint/2010/main" val="2830700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SML Registration Process – TOOLS</a:t>
            </a:r>
            <a:endParaRPr lang="en-US" sz="3200" kern="100" dirty="0">
              <a:solidFill>
                <a:srgbClr val="F98137"/>
              </a:solidFill>
              <a:latin typeface="+mj-lt"/>
              <a:cs typeface="Times New Roman" panose="02020603050405020304" pitchFamily="18" charset="0"/>
            </a:endParaRPr>
          </a:p>
        </p:txBody>
      </p:sp>
      <p:pic>
        <p:nvPicPr>
          <p:cNvPr id="4" name="Picture 3" descr="A close-up of a logo&#10;&#10;Description automatically generated">
            <a:extLst>
              <a:ext uri="{FF2B5EF4-FFF2-40B4-BE49-F238E27FC236}">
                <a16:creationId xmlns:a16="http://schemas.microsoft.com/office/drawing/2014/main" id="{E305128D-D785-ECFD-444E-4BD08138E9AD}"/>
              </a:ext>
            </a:extLst>
          </p:cNvPr>
          <p:cNvPicPr>
            <a:picLocks noChangeAspect="1"/>
          </p:cNvPicPr>
          <p:nvPr/>
        </p:nvPicPr>
        <p:blipFill>
          <a:blip r:embed="rId2"/>
          <a:stretch>
            <a:fillRect/>
          </a:stretch>
        </p:blipFill>
        <p:spPr>
          <a:xfrm>
            <a:off x="9766168" y="0"/>
            <a:ext cx="2425831" cy="813204"/>
          </a:xfrm>
          <a:prstGeom prst="rect">
            <a:avLst/>
          </a:prstGeom>
        </p:spPr>
      </p:pic>
      <p:sp>
        <p:nvSpPr>
          <p:cNvPr id="3" name="TextBox 2">
            <a:extLst>
              <a:ext uri="{FF2B5EF4-FFF2-40B4-BE49-F238E27FC236}">
                <a16:creationId xmlns:a16="http://schemas.microsoft.com/office/drawing/2014/main" id="{4DEE307E-420F-2A8D-14CE-5922C9BA13D9}"/>
              </a:ext>
            </a:extLst>
          </p:cNvPr>
          <p:cNvSpPr txBox="1"/>
          <p:nvPr/>
        </p:nvSpPr>
        <p:spPr>
          <a:xfrm>
            <a:off x="389505" y="1182231"/>
            <a:ext cx="11088413" cy="707886"/>
          </a:xfrm>
          <a:prstGeom prst="rect">
            <a:avLst/>
          </a:prstGeom>
          <a:noFill/>
        </p:spPr>
        <p:txBody>
          <a:bodyPr wrap="square" rtlCol="0">
            <a:spAutoFit/>
          </a:bodyPr>
          <a:lstStyle/>
          <a:p>
            <a:r>
              <a:rPr lang="en-US" sz="2000" dirty="0"/>
              <a:t>Mass Upload Capability by the </a:t>
            </a:r>
            <a:r>
              <a:rPr lang="en-US" sz="2000" dirty="0">
                <a:hlinkClick r:id="rId3"/>
              </a:rPr>
              <a:t>registrar@dbn-alliance.org</a:t>
            </a:r>
            <a:r>
              <a:rPr lang="en-US" sz="2000" dirty="0"/>
              <a:t> using this worksheet or CSV format</a:t>
            </a:r>
            <a:endParaRPr lang="en-US" sz="2000" dirty="0">
              <a:solidFill>
                <a:srgbClr val="12596F"/>
              </a:solidFill>
            </a:endParaRPr>
          </a:p>
          <a:p>
            <a:endParaRPr lang="en-US" sz="2000" dirty="0"/>
          </a:p>
        </p:txBody>
      </p:sp>
      <p:pic>
        <p:nvPicPr>
          <p:cNvPr id="6" name="Picture 5" descr="A screenshot of a computer&#10;&#10;Description automatically generated">
            <a:extLst>
              <a:ext uri="{FF2B5EF4-FFF2-40B4-BE49-F238E27FC236}">
                <a16:creationId xmlns:a16="http://schemas.microsoft.com/office/drawing/2014/main" id="{D5DB1CD7-3C2D-1098-5A9F-861E20894567}"/>
              </a:ext>
            </a:extLst>
          </p:cNvPr>
          <p:cNvPicPr>
            <a:picLocks noChangeAspect="1"/>
          </p:cNvPicPr>
          <p:nvPr/>
        </p:nvPicPr>
        <p:blipFill>
          <a:blip r:embed="rId4"/>
          <a:stretch>
            <a:fillRect/>
          </a:stretch>
        </p:blipFill>
        <p:spPr>
          <a:xfrm>
            <a:off x="714739" y="2036190"/>
            <a:ext cx="10025919" cy="2566694"/>
          </a:xfrm>
          <a:prstGeom prst="rect">
            <a:avLst/>
          </a:prstGeom>
        </p:spPr>
      </p:pic>
      <p:sp>
        <p:nvSpPr>
          <p:cNvPr id="7" name="TextBox 6">
            <a:extLst>
              <a:ext uri="{FF2B5EF4-FFF2-40B4-BE49-F238E27FC236}">
                <a16:creationId xmlns:a16="http://schemas.microsoft.com/office/drawing/2014/main" id="{9B11DAB7-36E7-11A5-E76E-8321E1334AC7}"/>
              </a:ext>
            </a:extLst>
          </p:cNvPr>
          <p:cNvSpPr txBox="1"/>
          <p:nvPr/>
        </p:nvSpPr>
        <p:spPr>
          <a:xfrm>
            <a:off x="2964730" y="4962369"/>
            <a:ext cx="6099142" cy="369332"/>
          </a:xfrm>
          <a:prstGeom prst="rect">
            <a:avLst/>
          </a:prstGeom>
          <a:noFill/>
        </p:spPr>
        <p:txBody>
          <a:bodyPr wrap="square">
            <a:spAutoFit/>
          </a:bodyPr>
          <a:lstStyle/>
          <a:p>
            <a:r>
              <a:rPr lang="en-US" dirty="0" err="1">
                <a:solidFill>
                  <a:srgbClr val="12596F"/>
                </a:solidFill>
              </a:rPr>
              <a:t>DBNAlliance_SML_DataRequirements.xlsx</a:t>
            </a:r>
            <a:endParaRPr lang="en-US" dirty="0">
              <a:solidFill>
                <a:srgbClr val="12596F"/>
              </a:solidFill>
            </a:endParaRPr>
          </a:p>
        </p:txBody>
      </p:sp>
    </p:spTree>
    <p:extLst>
      <p:ext uri="{BB962C8B-B14F-4D97-AF65-F5344CB8AC3E}">
        <p14:creationId xmlns:p14="http://schemas.microsoft.com/office/powerpoint/2010/main" val="532101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SML Registration Process – TOOLS</a:t>
            </a:r>
            <a:endParaRPr lang="en-US" sz="3200" kern="100" dirty="0">
              <a:solidFill>
                <a:srgbClr val="F98137"/>
              </a:solidFill>
              <a:latin typeface="+mj-lt"/>
              <a:cs typeface="Times New Roman" panose="02020603050405020304" pitchFamily="18" charset="0"/>
            </a:endParaRPr>
          </a:p>
        </p:txBody>
      </p:sp>
      <p:pic>
        <p:nvPicPr>
          <p:cNvPr id="4" name="Picture 3" descr="A close-up of a logo&#10;&#10;Description automatically generated">
            <a:extLst>
              <a:ext uri="{FF2B5EF4-FFF2-40B4-BE49-F238E27FC236}">
                <a16:creationId xmlns:a16="http://schemas.microsoft.com/office/drawing/2014/main" id="{E305128D-D785-ECFD-444E-4BD08138E9AD}"/>
              </a:ext>
            </a:extLst>
          </p:cNvPr>
          <p:cNvPicPr>
            <a:picLocks noChangeAspect="1"/>
          </p:cNvPicPr>
          <p:nvPr/>
        </p:nvPicPr>
        <p:blipFill>
          <a:blip r:embed="rId2"/>
          <a:stretch>
            <a:fillRect/>
          </a:stretch>
        </p:blipFill>
        <p:spPr>
          <a:xfrm>
            <a:off x="9766168" y="0"/>
            <a:ext cx="2425831" cy="813204"/>
          </a:xfrm>
          <a:prstGeom prst="rect">
            <a:avLst/>
          </a:prstGeom>
        </p:spPr>
      </p:pic>
      <p:sp>
        <p:nvSpPr>
          <p:cNvPr id="5" name="TextBox 4">
            <a:extLst>
              <a:ext uri="{FF2B5EF4-FFF2-40B4-BE49-F238E27FC236}">
                <a16:creationId xmlns:a16="http://schemas.microsoft.com/office/drawing/2014/main" id="{4A91B550-65BF-0EA7-7512-04917A50ADF3}"/>
              </a:ext>
            </a:extLst>
          </p:cNvPr>
          <p:cNvSpPr txBox="1"/>
          <p:nvPr/>
        </p:nvSpPr>
        <p:spPr>
          <a:xfrm>
            <a:off x="1117075" y="988492"/>
            <a:ext cx="7970363" cy="369332"/>
          </a:xfrm>
          <a:prstGeom prst="rect">
            <a:avLst/>
          </a:prstGeom>
          <a:noFill/>
        </p:spPr>
        <p:txBody>
          <a:bodyPr wrap="square">
            <a:spAutoFit/>
          </a:bodyPr>
          <a:lstStyle/>
          <a:p>
            <a:r>
              <a:rPr lang="en-US" dirty="0"/>
              <a:t>To View Test Partners use https://</a:t>
            </a:r>
            <a:r>
              <a:rPr lang="en-US" dirty="0" err="1"/>
              <a:t>sml.dbnalliance.org</a:t>
            </a:r>
            <a:r>
              <a:rPr lang="en-US" dirty="0"/>
              <a:t>/</a:t>
            </a:r>
            <a:r>
              <a:rPr lang="en-US" dirty="0" err="1"/>
              <a:t>list_sml.php</a:t>
            </a:r>
            <a:endParaRPr lang="en-US" dirty="0"/>
          </a:p>
        </p:txBody>
      </p:sp>
      <p:pic>
        <p:nvPicPr>
          <p:cNvPr id="8" name="Picture 7" descr="A screenshot of a computer&#10;&#10;Description automatically generated">
            <a:extLst>
              <a:ext uri="{FF2B5EF4-FFF2-40B4-BE49-F238E27FC236}">
                <a16:creationId xmlns:a16="http://schemas.microsoft.com/office/drawing/2014/main" id="{CF22B842-F607-3F51-1A21-DFB524B7DF1D}"/>
              </a:ext>
            </a:extLst>
          </p:cNvPr>
          <p:cNvPicPr>
            <a:picLocks noChangeAspect="1"/>
          </p:cNvPicPr>
          <p:nvPr/>
        </p:nvPicPr>
        <p:blipFill>
          <a:blip r:embed="rId3"/>
          <a:stretch>
            <a:fillRect/>
          </a:stretch>
        </p:blipFill>
        <p:spPr>
          <a:xfrm>
            <a:off x="925011" y="1426389"/>
            <a:ext cx="10165623" cy="4917916"/>
          </a:xfrm>
          <a:prstGeom prst="rect">
            <a:avLst/>
          </a:prstGeom>
        </p:spPr>
      </p:pic>
    </p:spTree>
    <p:extLst>
      <p:ext uri="{BB962C8B-B14F-4D97-AF65-F5344CB8AC3E}">
        <p14:creationId xmlns:p14="http://schemas.microsoft.com/office/powerpoint/2010/main" val="31067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268-17F4-7DB6-830E-3FB5053A13FC}"/>
              </a:ext>
            </a:extLst>
          </p:cNvPr>
          <p:cNvSpPr txBox="1">
            <a:spLocks/>
          </p:cNvSpPr>
          <p:nvPr/>
        </p:nvSpPr>
        <p:spPr>
          <a:xfrm>
            <a:off x="1023411" y="2892245"/>
            <a:ext cx="10577031" cy="53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12596F"/>
                </a:solidFill>
              </a:rPr>
              <a:t>Certificate Issuance</a:t>
            </a:r>
          </a:p>
        </p:txBody>
      </p:sp>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3"/>
          <a:stretch>
            <a:fillRect/>
          </a:stretch>
        </p:blipFill>
        <p:spPr>
          <a:xfrm>
            <a:off x="7136658" y="0"/>
            <a:ext cx="5055342" cy="1694688"/>
          </a:xfrm>
          <a:prstGeom prst="rect">
            <a:avLst/>
          </a:prstGeom>
        </p:spPr>
      </p:pic>
    </p:spTree>
    <p:extLst>
      <p:ext uri="{BB962C8B-B14F-4D97-AF65-F5344CB8AC3E}">
        <p14:creationId xmlns:p14="http://schemas.microsoft.com/office/powerpoint/2010/main" val="422116534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3"/>
          <a:stretch>
            <a:fillRect/>
          </a:stretch>
        </p:blipFill>
        <p:spPr>
          <a:xfrm>
            <a:off x="9766168" y="0"/>
            <a:ext cx="2425831" cy="813204"/>
          </a:xfrm>
          <a:prstGeom prst="rect">
            <a:avLst/>
          </a:prstGeom>
        </p:spPr>
      </p:pic>
      <p:pic>
        <p:nvPicPr>
          <p:cNvPr id="5" name="Picture 4" descr="A map of the world with text and a person's photo&#10;&#10;Description automatically generated">
            <a:extLst>
              <a:ext uri="{FF2B5EF4-FFF2-40B4-BE49-F238E27FC236}">
                <a16:creationId xmlns:a16="http://schemas.microsoft.com/office/drawing/2014/main" id="{3D1D7AD8-6CF4-8392-7C15-FFC32B76344B}"/>
              </a:ext>
            </a:extLst>
          </p:cNvPr>
          <p:cNvPicPr>
            <a:picLocks noChangeAspect="1"/>
          </p:cNvPicPr>
          <p:nvPr/>
        </p:nvPicPr>
        <p:blipFill>
          <a:blip r:embed="rId4"/>
          <a:stretch>
            <a:fillRect/>
          </a:stretch>
        </p:blipFill>
        <p:spPr>
          <a:xfrm>
            <a:off x="311083" y="1056052"/>
            <a:ext cx="11426429" cy="4006142"/>
          </a:xfrm>
          <a:prstGeom prst="rect">
            <a:avLst/>
          </a:prstGeom>
          <a:ln>
            <a:solidFill>
              <a:srgbClr val="12596F"/>
            </a:solidFill>
          </a:ln>
          <a:effectLst>
            <a:outerShdw blurRad="50800" dist="88900" dir="2700000" algn="tl" rotWithShape="0">
              <a:srgbClr val="12596F">
                <a:alpha val="40000"/>
              </a:srgbClr>
            </a:outerShdw>
          </a:effectLst>
        </p:spPr>
      </p:pic>
    </p:spTree>
    <p:extLst>
      <p:ext uri="{BB962C8B-B14F-4D97-AF65-F5344CB8AC3E}">
        <p14:creationId xmlns:p14="http://schemas.microsoft.com/office/powerpoint/2010/main" val="182879249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Digital Certificate Issuance</a:t>
            </a:r>
            <a:endParaRPr lang="en-US" sz="3200" kern="100" dirty="0">
              <a:solidFill>
                <a:srgbClr val="F98137"/>
              </a:solidFill>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81644D4F-AF91-0AEE-AE73-A651DEE578AA}"/>
              </a:ext>
            </a:extLst>
          </p:cNvPr>
          <p:cNvSpPr txBox="1"/>
          <p:nvPr/>
        </p:nvSpPr>
        <p:spPr>
          <a:xfrm>
            <a:off x="838200" y="2561947"/>
            <a:ext cx="11011930" cy="3139321"/>
          </a:xfrm>
          <a:prstGeom prst="rect">
            <a:avLst/>
          </a:prstGeom>
          <a:noFill/>
        </p:spPr>
        <p:txBody>
          <a:bodyPr wrap="square" rtlCol="0">
            <a:spAutoFit/>
          </a:bodyPr>
          <a:lstStyle/>
          <a:p>
            <a:r>
              <a:rPr lang="en-US" dirty="0"/>
              <a:t>Send email to </a:t>
            </a:r>
            <a:r>
              <a:rPr lang="en-US" dirty="0">
                <a:hlinkClick r:id="rId2"/>
              </a:rPr>
              <a:t>registrar@dbnalliance.org</a:t>
            </a:r>
            <a:r>
              <a:rPr lang="en-US" dirty="0"/>
              <a:t> with the following details requesting a digital certificate:</a:t>
            </a:r>
          </a:p>
          <a:p>
            <a:endParaRPr lang="en-US" dirty="0"/>
          </a:p>
          <a:p>
            <a:r>
              <a:rPr lang="en-US" dirty="0"/>
              <a:t>1. Member Name of the Organization requiring the certificate</a:t>
            </a:r>
          </a:p>
          <a:p>
            <a:r>
              <a:rPr lang="en-US" dirty="0"/>
              <a:t>2. Technical Contact EMAIL and PHONE at the Member Organization to Receive the Certificate</a:t>
            </a:r>
          </a:p>
          <a:p>
            <a:r>
              <a:rPr lang="en-US" dirty="0"/>
              <a:t>3. DOMAIN for the SML to be used and certificate to be issued (PRODUCTION, TEST or PILOT)</a:t>
            </a:r>
          </a:p>
          <a:p>
            <a:endParaRPr lang="en-US" dirty="0"/>
          </a:p>
          <a:p>
            <a:r>
              <a:rPr lang="en-US" dirty="0"/>
              <a:t>The registrar will set up the DOMAIN specific certificate registration and send a CSR request and procedure document to the technical contact to get the certificate process started.  The email will be sent from DigiCert which is the software used by the </a:t>
            </a:r>
            <a:r>
              <a:rPr lang="en-US" dirty="0" err="1"/>
              <a:t>DBNAlliance</a:t>
            </a:r>
            <a:r>
              <a:rPr lang="en-US" dirty="0"/>
              <a:t> to manage certificate issuance.</a:t>
            </a:r>
          </a:p>
          <a:p>
            <a:endParaRPr lang="en-US" dirty="0"/>
          </a:p>
          <a:p>
            <a:r>
              <a:rPr lang="en-US" dirty="0"/>
              <a:t>Follow the steps in the CSR procedure document to receive the certificate automatically.</a:t>
            </a:r>
          </a:p>
        </p:txBody>
      </p:sp>
      <p:pic>
        <p:nvPicPr>
          <p:cNvPr id="5" name="Picture 4">
            <a:extLst>
              <a:ext uri="{FF2B5EF4-FFF2-40B4-BE49-F238E27FC236}">
                <a16:creationId xmlns:a16="http://schemas.microsoft.com/office/drawing/2014/main" id="{FE950A62-8827-510B-43A7-B557981BF6B3}"/>
              </a:ext>
            </a:extLst>
          </p:cNvPr>
          <p:cNvPicPr>
            <a:picLocks noChangeAspect="1"/>
          </p:cNvPicPr>
          <p:nvPr/>
        </p:nvPicPr>
        <p:blipFill>
          <a:blip r:embed="rId3"/>
          <a:stretch>
            <a:fillRect/>
          </a:stretch>
        </p:blipFill>
        <p:spPr>
          <a:xfrm>
            <a:off x="640149" y="1004566"/>
            <a:ext cx="9437238" cy="1157866"/>
          </a:xfrm>
          <a:prstGeom prst="rect">
            <a:avLst/>
          </a:prstGeom>
        </p:spPr>
      </p:pic>
      <p:pic>
        <p:nvPicPr>
          <p:cNvPr id="4" name="Picture 3" descr="A close-up of a logo&#10;&#10;Description automatically generated">
            <a:extLst>
              <a:ext uri="{FF2B5EF4-FFF2-40B4-BE49-F238E27FC236}">
                <a16:creationId xmlns:a16="http://schemas.microsoft.com/office/drawing/2014/main" id="{6DE9BF05-57C7-14EB-A1C9-1D2384175E32}"/>
              </a:ext>
            </a:extLst>
          </p:cNvPr>
          <p:cNvPicPr>
            <a:picLocks noChangeAspect="1"/>
          </p:cNvPicPr>
          <p:nvPr/>
        </p:nvPicPr>
        <p:blipFill>
          <a:blip r:embed="rId4"/>
          <a:stretch>
            <a:fillRect/>
          </a:stretch>
        </p:blipFill>
        <p:spPr>
          <a:xfrm>
            <a:off x="9766168" y="0"/>
            <a:ext cx="2425831" cy="813204"/>
          </a:xfrm>
          <a:prstGeom prst="rect">
            <a:avLst/>
          </a:prstGeom>
        </p:spPr>
      </p:pic>
    </p:spTree>
    <p:extLst>
      <p:ext uri="{BB962C8B-B14F-4D97-AF65-F5344CB8AC3E}">
        <p14:creationId xmlns:p14="http://schemas.microsoft.com/office/powerpoint/2010/main" val="4014589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Digital Certificate Issuance</a:t>
            </a:r>
            <a:endParaRPr lang="en-US" sz="3200" kern="100" dirty="0">
              <a:solidFill>
                <a:srgbClr val="F98137"/>
              </a:solidFill>
              <a:latin typeface="+mj-lt"/>
              <a:cs typeface="Times New Roman" panose="02020603050405020304" pitchFamily="18" charset="0"/>
            </a:endParaRPr>
          </a:p>
        </p:txBody>
      </p:sp>
      <p:pic>
        <p:nvPicPr>
          <p:cNvPr id="4" name="Picture 3" descr="A close-up of a logo&#10;&#10;Description automatically generated">
            <a:extLst>
              <a:ext uri="{FF2B5EF4-FFF2-40B4-BE49-F238E27FC236}">
                <a16:creationId xmlns:a16="http://schemas.microsoft.com/office/drawing/2014/main" id="{6DE9BF05-57C7-14EB-A1C9-1D2384175E32}"/>
              </a:ext>
            </a:extLst>
          </p:cNvPr>
          <p:cNvPicPr>
            <a:picLocks noChangeAspect="1"/>
          </p:cNvPicPr>
          <p:nvPr/>
        </p:nvPicPr>
        <p:blipFill>
          <a:blip r:embed="rId2"/>
          <a:stretch>
            <a:fillRect/>
          </a:stretch>
        </p:blipFill>
        <p:spPr>
          <a:xfrm>
            <a:off x="9766168" y="0"/>
            <a:ext cx="2425831" cy="813204"/>
          </a:xfrm>
          <a:prstGeom prst="rect">
            <a:avLst/>
          </a:prstGeom>
        </p:spPr>
      </p:pic>
      <p:sp>
        <p:nvSpPr>
          <p:cNvPr id="6" name="TextBox 5">
            <a:extLst>
              <a:ext uri="{FF2B5EF4-FFF2-40B4-BE49-F238E27FC236}">
                <a16:creationId xmlns:a16="http://schemas.microsoft.com/office/drawing/2014/main" id="{A10DACCD-77B4-50B2-3EC4-604B31F62A3D}"/>
              </a:ext>
            </a:extLst>
          </p:cNvPr>
          <p:cNvSpPr txBox="1"/>
          <p:nvPr/>
        </p:nvSpPr>
        <p:spPr>
          <a:xfrm>
            <a:off x="353504" y="852773"/>
            <a:ext cx="7621571" cy="369332"/>
          </a:xfrm>
          <a:prstGeom prst="rect">
            <a:avLst/>
          </a:prstGeom>
          <a:noFill/>
        </p:spPr>
        <p:txBody>
          <a:bodyPr wrap="square">
            <a:spAutoFit/>
          </a:bodyPr>
          <a:lstStyle/>
          <a:p>
            <a:r>
              <a:rPr lang="en-US" dirty="0"/>
              <a:t>Automated Process Once the Member Organization is Registered</a:t>
            </a:r>
          </a:p>
        </p:txBody>
      </p:sp>
      <p:pic>
        <p:nvPicPr>
          <p:cNvPr id="11" name="Picture 10" descr="A screenshot of a computer&#10;&#10;Description automatically generated">
            <a:extLst>
              <a:ext uri="{FF2B5EF4-FFF2-40B4-BE49-F238E27FC236}">
                <a16:creationId xmlns:a16="http://schemas.microsoft.com/office/drawing/2014/main" id="{7B00447E-535A-E6FE-045B-8AE584F98234}"/>
              </a:ext>
            </a:extLst>
          </p:cNvPr>
          <p:cNvPicPr>
            <a:picLocks noChangeAspect="1"/>
          </p:cNvPicPr>
          <p:nvPr/>
        </p:nvPicPr>
        <p:blipFill>
          <a:blip r:embed="rId3"/>
          <a:stretch>
            <a:fillRect/>
          </a:stretch>
        </p:blipFill>
        <p:spPr>
          <a:xfrm>
            <a:off x="424206" y="1530258"/>
            <a:ext cx="11334365" cy="4834395"/>
          </a:xfrm>
          <a:prstGeom prst="rect">
            <a:avLst/>
          </a:prstGeom>
        </p:spPr>
      </p:pic>
    </p:spTree>
    <p:extLst>
      <p:ext uri="{BB962C8B-B14F-4D97-AF65-F5344CB8AC3E}">
        <p14:creationId xmlns:p14="http://schemas.microsoft.com/office/powerpoint/2010/main" val="3976858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Digital Certificate Issuance</a:t>
            </a:r>
            <a:endParaRPr lang="en-US" sz="3200" kern="100" dirty="0">
              <a:solidFill>
                <a:srgbClr val="F98137"/>
              </a:solidFill>
              <a:latin typeface="+mj-lt"/>
              <a:cs typeface="Times New Roman" panose="02020603050405020304" pitchFamily="18" charset="0"/>
            </a:endParaRPr>
          </a:p>
        </p:txBody>
      </p:sp>
      <p:pic>
        <p:nvPicPr>
          <p:cNvPr id="4" name="Picture 3" descr="A close-up of a logo&#10;&#10;Description automatically generated">
            <a:extLst>
              <a:ext uri="{FF2B5EF4-FFF2-40B4-BE49-F238E27FC236}">
                <a16:creationId xmlns:a16="http://schemas.microsoft.com/office/drawing/2014/main" id="{6DE9BF05-57C7-14EB-A1C9-1D2384175E32}"/>
              </a:ext>
            </a:extLst>
          </p:cNvPr>
          <p:cNvPicPr>
            <a:picLocks noChangeAspect="1"/>
          </p:cNvPicPr>
          <p:nvPr/>
        </p:nvPicPr>
        <p:blipFill>
          <a:blip r:embed="rId2"/>
          <a:stretch>
            <a:fillRect/>
          </a:stretch>
        </p:blipFill>
        <p:spPr>
          <a:xfrm>
            <a:off x="9766168" y="0"/>
            <a:ext cx="2425831" cy="813204"/>
          </a:xfrm>
          <a:prstGeom prst="rect">
            <a:avLst/>
          </a:prstGeom>
        </p:spPr>
      </p:pic>
      <p:sp>
        <p:nvSpPr>
          <p:cNvPr id="6" name="TextBox 5">
            <a:extLst>
              <a:ext uri="{FF2B5EF4-FFF2-40B4-BE49-F238E27FC236}">
                <a16:creationId xmlns:a16="http://schemas.microsoft.com/office/drawing/2014/main" id="{A10DACCD-77B4-50B2-3EC4-604B31F62A3D}"/>
              </a:ext>
            </a:extLst>
          </p:cNvPr>
          <p:cNvSpPr txBox="1"/>
          <p:nvPr/>
        </p:nvSpPr>
        <p:spPr>
          <a:xfrm>
            <a:off x="645735" y="1582340"/>
            <a:ext cx="3954545" cy="3693319"/>
          </a:xfrm>
          <a:prstGeom prst="rect">
            <a:avLst/>
          </a:prstGeom>
          <a:noFill/>
        </p:spPr>
        <p:txBody>
          <a:bodyPr wrap="square">
            <a:spAutoFit/>
          </a:bodyPr>
          <a:lstStyle/>
          <a:p>
            <a:r>
              <a:rPr lang="en-US" dirty="0" err="1"/>
              <a:t>DBNAlliance</a:t>
            </a:r>
            <a:r>
              <a:rPr lang="en-US" dirty="0"/>
              <a:t> is a Certificate Authority and Issues the Root, Intermediate and User Certificates.</a:t>
            </a:r>
          </a:p>
          <a:p>
            <a:endParaRPr lang="en-US" dirty="0"/>
          </a:p>
          <a:p>
            <a:r>
              <a:rPr lang="en-US" dirty="0"/>
              <a:t>Access Points are required to use Certificates for Encryption of Payload and Authenticity of Connection in the AS4 Transport.</a:t>
            </a:r>
          </a:p>
          <a:p>
            <a:endParaRPr lang="en-US" dirty="0"/>
          </a:p>
          <a:p>
            <a:r>
              <a:rPr lang="en-US" dirty="0"/>
              <a:t>The SMP holds the certificates for the Access Points and the SMP is used to “PULL” the Access Points USER certificate in real-time.</a:t>
            </a:r>
          </a:p>
        </p:txBody>
      </p:sp>
      <p:pic>
        <p:nvPicPr>
          <p:cNvPr id="5" name="Picture 4" descr="A screenshot of a computer&#10;&#10;Description automatically generated">
            <a:extLst>
              <a:ext uri="{FF2B5EF4-FFF2-40B4-BE49-F238E27FC236}">
                <a16:creationId xmlns:a16="http://schemas.microsoft.com/office/drawing/2014/main" id="{FF347333-C9BC-FC4D-94BE-63CC6A69F417}"/>
              </a:ext>
            </a:extLst>
          </p:cNvPr>
          <p:cNvPicPr>
            <a:picLocks noChangeAspect="1"/>
          </p:cNvPicPr>
          <p:nvPr/>
        </p:nvPicPr>
        <p:blipFill>
          <a:blip r:embed="rId3"/>
          <a:stretch>
            <a:fillRect/>
          </a:stretch>
        </p:blipFill>
        <p:spPr>
          <a:xfrm>
            <a:off x="5204907" y="988492"/>
            <a:ext cx="5296553" cy="4918841"/>
          </a:xfrm>
          <a:prstGeom prst="rect">
            <a:avLst/>
          </a:prstGeom>
        </p:spPr>
      </p:pic>
    </p:spTree>
    <p:extLst>
      <p:ext uri="{BB962C8B-B14F-4D97-AF65-F5344CB8AC3E}">
        <p14:creationId xmlns:p14="http://schemas.microsoft.com/office/powerpoint/2010/main" val="2923002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268-17F4-7DB6-830E-3FB5053A13FC}"/>
              </a:ext>
            </a:extLst>
          </p:cNvPr>
          <p:cNvSpPr txBox="1">
            <a:spLocks/>
          </p:cNvSpPr>
          <p:nvPr/>
        </p:nvSpPr>
        <p:spPr>
          <a:xfrm>
            <a:off x="1023411" y="2892245"/>
            <a:ext cx="10577031" cy="53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12596F"/>
                </a:solidFill>
              </a:rPr>
              <a:t>SMP Registration Services</a:t>
            </a:r>
          </a:p>
        </p:txBody>
      </p:sp>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3"/>
          <a:stretch>
            <a:fillRect/>
          </a:stretch>
        </p:blipFill>
        <p:spPr>
          <a:xfrm>
            <a:off x="7136658" y="0"/>
            <a:ext cx="5055342" cy="1694688"/>
          </a:xfrm>
          <a:prstGeom prst="rect">
            <a:avLst/>
          </a:prstGeom>
        </p:spPr>
      </p:pic>
    </p:spTree>
    <p:extLst>
      <p:ext uri="{BB962C8B-B14F-4D97-AF65-F5344CB8AC3E}">
        <p14:creationId xmlns:p14="http://schemas.microsoft.com/office/powerpoint/2010/main" val="382357317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C253-B236-CA4B-720A-EE01EDE5352E}"/>
              </a:ext>
            </a:extLst>
          </p:cNvPr>
          <p:cNvSpPr txBox="1">
            <a:spLocks/>
          </p:cNvSpPr>
          <p:nvPr/>
        </p:nvSpPr>
        <p:spPr>
          <a:xfrm>
            <a:off x="225058" y="135719"/>
            <a:ext cx="10515600" cy="7170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200"/>
              </a:spcBef>
            </a:pPr>
            <a:r>
              <a:rPr lang="en-US" sz="3200" kern="100" dirty="0">
                <a:solidFill>
                  <a:srgbClr val="0C596F"/>
                </a:solidFill>
                <a:cs typeface="Times New Roman" panose="02020603050405020304" pitchFamily="18" charset="0"/>
              </a:rPr>
              <a:t>SMP Registration Services</a:t>
            </a:r>
            <a:endParaRPr lang="en-US" sz="3200" kern="100" dirty="0">
              <a:solidFill>
                <a:srgbClr val="F98137"/>
              </a:solidFill>
              <a:cs typeface="Times New Roman" panose="02020603050405020304" pitchFamily="18" charset="0"/>
            </a:endParaRPr>
          </a:p>
        </p:txBody>
      </p:sp>
      <p:pic>
        <p:nvPicPr>
          <p:cNvPr id="4" name="Picture 3" descr="A close-up of a logo&#10;&#10;Description automatically generated">
            <a:extLst>
              <a:ext uri="{FF2B5EF4-FFF2-40B4-BE49-F238E27FC236}">
                <a16:creationId xmlns:a16="http://schemas.microsoft.com/office/drawing/2014/main" id="{C18CBD8D-E01B-9BE2-7B73-F4F3F5BBF97E}"/>
              </a:ext>
            </a:extLst>
          </p:cNvPr>
          <p:cNvPicPr>
            <a:picLocks noChangeAspect="1"/>
          </p:cNvPicPr>
          <p:nvPr/>
        </p:nvPicPr>
        <p:blipFill>
          <a:blip r:embed="rId2"/>
          <a:stretch>
            <a:fillRect/>
          </a:stretch>
        </p:blipFill>
        <p:spPr>
          <a:xfrm>
            <a:off x="9766168" y="0"/>
            <a:ext cx="2425831" cy="813204"/>
          </a:xfrm>
          <a:prstGeom prst="rect">
            <a:avLst/>
          </a:prstGeom>
        </p:spPr>
      </p:pic>
      <p:sp>
        <p:nvSpPr>
          <p:cNvPr id="5" name="TextBox 4">
            <a:extLst>
              <a:ext uri="{FF2B5EF4-FFF2-40B4-BE49-F238E27FC236}">
                <a16:creationId xmlns:a16="http://schemas.microsoft.com/office/drawing/2014/main" id="{CAE50FB5-7553-3252-AE25-77C855ECD43D}"/>
              </a:ext>
            </a:extLst>
          </p:cNvPr>
          <p:cNvSpPr txBox="1"/>
          <p:nvPr/>
        </p:nvSpPr>
        <p:spPr>
          <a:xfrm>
            <a:off x="819264" y="1117455"/>
            <a:ext cx="9485417" cy="4247317"/>
          </a:xfrm>
          <a:prstGeom prst="rect">
            <a:avLst/>
          </a:prstGeom>
          <a:noFill/>
        </p:spPr>
        <p:txBody>
          <a:bodyPr wrap="none" rtlCol="0">
            <a:spAutoFit/>
          </a:bodyPr>
          <a:lstStyle/>
          <a:p>
            <a:r>
              <a:rPr lang="en-US" dirty="0"/>
              <a:t>SMP Services are be available from the </a:t>
            </a:r>
            <a:r>
              <a:rPr lang="en-US" dirty="0" err="1"/>
              <a:t>DBNAlliance</a:t>
            </a:r>
            <a:r>
              <a:rPr lang="en-US" dirty="0"/>
              <a:t> for all three SML Domains</a:t>
            </a:r>
          </a:p>
          <a:p>
            <a:endParaRPr lang="en-US" dirty="0"/>
          </a:p>
          <a:p>
            <a:r>
              <a:rPr lang="en-US" dirty="0"/>
              <a:t>	TEST – SMP.DBNALLIANCE.COM</a:t>
            </a:r>
          </a:p>
          <a:p>
            <a:endParaRPr lang="en-US" dirty="0"/>
          </a:p>
          <a:p>
            <a:r>
              <a:rPr lang="en-US" dirty="0"/>
              <a:t>	PILOT – SMP.DBNALLIANCEPILOT.NET</a:t>
            </a:r>
          </a:p>
          <a:p>
            <a:endParaRPr lang="en-US" dirty="0"/>
          </a:p>
          <a:p>
            <a:r>
              <a:rPr lang="en-US" dirty="0"/>
              <a:t>	PRODUCTION – SMP.DBNALLIANCE.NET</a:t>
            </a:r>
          </a:p>
          <a:p>
            <a:endParaRPr lang="en-US" dirty="0"/>
          </a:p>
          <a:p>
            <a:r>
              <a:rPr lang="en-US" dirty="0"/>
              <a:t>SMP Services will be structured in three tiers:</a:t>
            </a:r>
          </a:p>
          <a:p>
            <a:endParaRPr lang="en-US" dirty="0"/>
          </a:p>
          <a:p>
            <a:r>
              <a:rPr lang="en-US" dirty="0"/>
              <a:t>DEFAULT MULTI-TENANT – run by shared services and charged to members</a:t>
            </a:r>
          </a:p>
          <a:p>
            <a:endParaRPr lang="en-US" dirty="0"/>
          </a:p>
          <a:p>
            <a:r>
              <a:rPr lang="en-US" dirty="0"/>
              <a:t>WHITE LABELLED – SMP Service provided by shared services but member’s own domain name</a:t>
            </a:r>
          </a:p>
          <a:p>
            <a:endParaRPr lang="en-US" dirty="0"/>
          </a:p>
          <a:p>
            <a:r>
              <a:rPr lang="en-US" dirty="0"/>
              <a:t>MEMBER PROVIDED – SMP Service wholly provided by member, no </a:t>
            </a:r>
            <a:r>
              <a:rPr lang="en-US" dirty="0" err="1"/>
              <a:t>DBNAlliance</a:t>
            </a:r>
            <a:r>
              <a:rPr lang="en-US" dirty="0"/>
              <a:t> involvement</a:t>
            </a:r>
          </a:p>
        </p:txBody>
      </p:sp>
    </p:spTree>
    <p:extLst>
      <p:ext uri="{BB962C8B-B14F-4D97-AF65-F5344CB8AC3E}">
        <p14:creationId xmlns:p14="http://schemas.microsoft.com/office/powerpoint/2010/main" val="1390293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C253-B236-CA4B-720A-EE01EDE5352E}"/>
              </a:ext>
            </a:extLst>
          </p:cNvPr>
          <p:cNvSpPr txBox="1">
            <a:spLocks/>
          </p:cNvSpPr>
          <p:nvPr/>
        </p:nvSpPr>
        <p:spPr>
          <a:xfrm>
            <a:off x="225058" y="135719"/>
            <a:ext cx="10515600" cy="7170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200"/>
              </a:spcBef>
            </a:pPr>
            <a:r>
              <a:rPr lang="en-US" sz="3200" kern="100" dirty="0">
                <a:solidFill>
                  <a:srgbClr val="0C596F"/>
                </a:solidFill>
                <a:cs typeface="Times New Roman" panose="02020603050405020304" pitchFamily="18" charset="0"/>
              </a:rPr>
              <a:t>SMP Registration Services</a:t>
            </a:r>
            <a:endParaRPr lang="en-US" sz="3200" kern="100" dirty="0">
              <a:solidFill>
                <a:srgbClr val="F98137"/>
              </a:solidFill>
              <a:cs typeface="Times New Roman" panose="02020603050405020304" pitchFamily="18" charset="0"/>
            </a:endParaRPr>
          </a:p>
        </p:txBody>
      </p:sp>
      <p:pic>
        <p:nvPicPr>
          <p:cNvPr id="4" name="Picture 3" descr="A close-up of a logo&#10;&#10;Description automatically generated">
            <a:extLst>
              <a:ext uri="{FF2B5EF4-FFF2-40B4-BE49-F238E27FC236}">
                <a16:creationId xmlns:a16="http://schemas.microsoft.com/office/drawing/2014/main" id="{C18CBD8D-E01B-9BE2-7B73-F4F3F5BBF97E}"/>
              </a:ext>
            </a:extLst>
          </p:cNvPr>
          <p:cNvPicPr>
            <a:picLocks noChangeAspect="1"/>
          </p:cNvPicPr>
          <p:nvPr/>
        </p:nvPicPr>
        <p:blipFill>
          <a:blip r:embed="rId2"/>
          <a:stretch>
            <a:fillRect/>
          </a:stretch>
        </p:blipFill>
        <p:spPr>
          <a:xfrm>
            <a:off x="9766168" y="0"/>
            <a:ext cx="2425831" cy="813204"/>
          </a:xfrm>
          <a:prstGeom prst="rect">
            <a:avLst/>
          </a:prstGeom>
        </p:spPr>
      </p:pic>
      <p:sp>
        <p:nvSpPr>
          <p:cNvPr id="5" name="TextBox 4">
            <a:extLst>
              <a:ext uri="{FF2B5EF4-FFF2-40B4-BE49-F238E27FC236}">
                <a16:creationId xmlns:a16="http://schemas.microsoft.com/office/drawing/2014/main" id="{CAE50FB5-7553-3252-AE25-77C855ECD43D}"/>
              </a:ext>
            </a:extLst>
          </p:cNvPr>
          <p:cNvSpPr txBox="1"/>
          <p:nvPr/>
        </p:nvSpPr>
        <p:spPr>
          <a:xfrm>
            <a:off x="819265" y="1117455"/>
            <a:ext cx="3630187" cy="2308324"/>
          </a:xfrm>
          <a:prstGeom prst="rect">
            <a:avLst/>
          </a:prstGeom>
          <a:noFill/>
        </p:spPr>
        <p:txBody>
          <a:bodyPr wrap="square" rtlCol="0">
            <a:spAutoFit/>
          </a:bodyPr>
          <a:lstStyle/>
          <a:p>
            <a:r>
              <a:rPr lang="en-US" dirty="0"/>
              <a:t>Forms driven SMP registration services have been developed for those Access Points that do not provide their own SMP Services.  </a:t>
            </a:r>
          </a:p>
          <a:p>
            <a:endParaRPr lang="en-US" dirty="0"/>
          </a:p>
          <a:p>
            <a:endParaRPr lang="en-US" dirty="0"/>
          </a:p>
          <a:p>
            <a:r>
              <a:rPr lang="en-US" dirty="0"/>
              <a:t>These services are processed by the Shared Services Team.</a:t>
            </a:r>
          </a:p>
        </p:txBody>
      </p:sp>
      <p:pic>
        <p:nvPicPr>
          <p:cNvPr id="6" name="Picture 5" descr="A screenshot of a computer&#10;&#10;Description automatically generated">
            <a:extLst>
              <a:ext uri="{FF2B5EF4-FFF2-40B4-BE49-F238E27FC236}">
                <a16:creationId xmlns:a16="http://schemas.microsoft.com/office/drawing/2014/main" id="{71155BF5-804D-6ACB-DCBB-5E369A526BD1}"/>
              </a:ext>
            </a:extLst>
          </p:cNvPr>
          <p:cNvPicPr>
            <a:picLocks noChangeAspect="1"/>
          </p:cNvPicPr>
          <p:nvPr/>
        </p:nvPicPr>
        <p:blipFill>
          <a:blip r:embed="rId3"/>
          <a:stretch>
            <a:fillRect/>
          </a:stretch>
        </p:blipFill>
        <p:spPr>
          <a:xfrm>
            <a:off x="5213022" y="948923"/>
            <a:ext cx="6056411" cy="5402200"/>
          </a:xfrm>
          <a:prstGeom prst="rect">
            <a:avLst/>
          </a:prstGeom>
        </p:spPr>
      </p:pic>
    </p:spTree>
    <p:extLst>
      <p:ext uri="{BB962C8B-B14F-4D97-AF65-F5344CB8AC3E}">
        <p14:creationId xmlns:p14="http://schemas.microsoft.com/office/powerpoint/2010/main" val="3186268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C253-B236-CA4B-720A-EE01EDE5352E}"/>
              </a:ext>
            </a:extLst>
          </p:cNvPr>
          <p:cNvSpPr txBox="1">
            <a:spLocks/>
          </p:cNvSpPr>
          <p:nvPr/>
        </p:nvSpPr>
        <p:spPr>
          <a:xfrm>
            <a:off x="225058" y="135719"/>
            <a:ext cx="10515600" cy="7170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200"/>
              </a:spcBef>
            </a:pPr>
            <a:r>
              <a:rPr lang="en-US" sz="3200" kern="100" dirty="0">
                <a:solidFill>
                  <a:srgbClr val="0C596F"/>
                </a:solidFill>
                <a:cs typeface="Times New Roman" panose="02020603050405020304" pitchFamily="18" charset="0"/>
              </a:rPr>
              <a:t>SMP Registration Services</a:t>
            </a:r>
            <a:endParaRPr lang="en-US" sz="3200" kern="100" dirty="0">
              <a:solidFill>
                <a:srgbClr val="F98137"/>
              </a:solidFill>
              <a:cs typeface="Times New Roman" panose="02020603050405020304" pitchFamily="18" charset="0"/>
            </a:endParaRPr>
          </a:p>
        </p:txBody>
      </p:sp>
      <p:pic>
        <p:nvPicPr>
          <p:cNvPr id="4" name="Picture 3" descr="A close-up of a logo&#10;&#10;Description automatically generated">
            <a:extLst>
              <a:ext uri="{FF2B5EF4-FFF2-40B4-BE49-F238E27FC236}">
                <a16:creationId xmlns:a16="http://schemas.microsoft.com/office/drawing/2014/main" id="{C18CBD8D-E01B-9BE2-7B73-F4F3F5BBF97E}"/>
              </a:ext>
            </a:extLst>
          </p:cNvPr>
          <p:cNvPicPr>
            <a:picLocks noChangeAspect="1"/>
          </p:cNvPicPr>
          <p:nvPr/>
        </p:nvPicPr>
        <p:blipFill>
          <a:blip r:embed="rId2"/>
          <a:stretch>
            <a:fillRect/>
          </a:stretch>
        </p:blipFill>
        <p:spPr>
          <a:xfrm>
            <a:off x="9766168" y="0"/>
            <a:ext cx="2425831" cy="813204"/>
          </a:xfrm>
          <a:prstGeom prst="rect">
            <a:avLst/>
          </a:prstGeom>
        </p:spPr>
      </p:pic>
      <p:sp>
        <p:nvSpPr>
          <p:cNvPr id="5" name="TextBox 4">
            <a:extLst>
              <a:ext uri="{FF2B5EF4-FFF2-40B4-BE49-F238E27FC236}">
                <a16:creationId xmlns:a16="http://schemas.microsoft.com/office/drawing/2014/main" id="{CAE50FB5-7553-3252-AE25-77C855ECD43D}"/>
              </a:ext>
            </a:extLst>
          </p:cNvPr>
          <p:cNvSpPr txBox="1"/>
          <p:nvPr/>
        </p:nvSpPr>
        <p:spPr>
          <a:xfrm>
            <a:off x="819265" y="1117455"/>
            <a:ext cx="3630187" cy="2862322"/>
          </a:xfrm>
          <a:prstGeom prst="rect">
            <a:avLst/>
          </a:prstGeom>
          <a:noFill/>
        </p:spPr>
        <p:txBody>
          <a:bodyPr wrap="square" rtlCol="0">
            <a:spAutoFit/>
          </a:bodyPr>
          <a:lstStyle/>
          <a:p>
            <a:r>
              <a:rPr lang="en-US" dirty="0"/>
              <a:t>Each supported document type can be registered.</a:t>
            </a:r>
          </a:p>
          <a:p>
            <a:endParaRPr lang="en-US" dirty="0"/>
          </a:p>
          <a:p>
            <a:r>
              <a:rPr lang="en-US" dirty="0"/>
              <a:t>The </a:t>
            </a:r>
            <a:r>
              <a:rPr lang="en-US" dirty="0" err="1"/>
              <a:t>DBNAlliance</a:t>
            </a:r>
            <a:r>
              <a:rPr lang="en-US" dirty="0"/>
              <a:t> issued certificate is loaded correctly.</a:t>
            </a:r>
          </a:p>
          <a:p>
            <a:endParaRPr lang="en-US" dirty="0"/>
          </a:p>
          <a:p>
            <a:r>
              <a:rPr lang="en-US" dirty="0"/>
              <a:t>The address for the AS4 server is registered per document type.</a:t>
            </a:r>
          </a:p>
          <a:p>
            <a:endParaRPr lang="en-US" dirty="0"/>
          </a:p>
          <a:p>
            <a:r>
              <a:rPr lang="en-US" dirty="0"/>
              <a:t> </a:t>
            </a:r>
          </a:p>
        </p:txBody>
      </p:sp>
      <p:pic>
        <p:nvPicPr>
          <p:cNvPr id="9" name="Picture 8" descr="A screenshot of a computer&#10;&#10;Description automatically generated">
            <a:extLst>
              <a:ext uri="{FF2B5EF4-FFF2-40B4-BE49-F238E27FC236}">
                <a16:creationId xmlns:a16="http://schemas.microsoft.com/office/drawing/2014/main" id="{62BC3C64-F839-05A4-D6EC-E34B1A895D29}"/>
              </a:ext>
            </a:extLst>
          </p:cNvPr>
          <p:cNvPicPr>
            <a:picLocks noChangeAspect="1"/>
          </p:cNvPicPr>
          <p:nvPr/>
        </p:nvPicPr>
        <p:blipFill>
          <a:blip r:embed="rId3"/>
          <a:stretch>
            <a:fillRect/>
          </a:stretch>
        </p:blipFill>
        <p:spPr>
          <a:xfrm>
            <a:off x="5646975" y="2075795"/>
            <a:ext cx="7772400" cy="3778250"/>
          </a:xfrm>
          <a:prstGeom prst="rect">
            <a:avLst/>
          </a:prstGeom>
        </p:spPr>
      </p:pic>
      <p:pic>
        <p:nvPicPr>
          <p:cNvPr id="11" name="Picture 10" descr="A document with text and numbers&#10;&#10;Description automatically generated with medium confidence">
            <a:extLst>
              <a:ext uri="{FF2B5EF4-FFF2-40B4-BE49-F238E27FC236}">
                <a16:creationId xmlns:a16="http://schemas.microsoft.com/office/drawing/2014/main" id="{44F8DCDC-EF24-4553-752A-9924789FD707}"/>
              </a:ext>
            </a:extLst>
          </p:cNvPr>
          <p:cNvPicPr>
            <a:picLocks noChangeAspect="1"/>
          </p:cNvPicPr>
          <p:nvPr/>
        </p:nvPicPr>
        <p:blipFill>
          <a:blip r:embed="rId4"/>
          <a:stretch>
            <a:fillRect/>
          </a:stretch>
        </p:blipFill>
        <p:spPr>
          <a:xfrm>
            <a:off x="405157" y="802287"/>
            <a:ext cx="4458402" cy="4938258"/>
          </a:xfrm>
          <a:prstGeom prst="rect">
            <a:avLst/>
          </a:prstGeom>
        </p:spPr>
      </p:pic>
      <p:sp>
        <p:nvSpPr>
          <p:cNvPr id="12" name="Right Arrow 11">
            <a:extLst>
              <a:ext uri="{FF2B5EF4-FFF2-40B4-BE49-F238E27FC236}">
                <a16:creationId xmlns:a16="http://schemas.microsoft.com/office/drawing/2014/main" id="{ED1FCC67-74EF-A3F3-3CCD-DC0FD8EA5EE0}"/>
              </a:ext>
            </a:extLst>
          </p:cNvPr>
          <p:cNvSpPr/>
          <p:nvPr/>
        </p:nvSpPr>
        <p:spPr>
          <a:xfrm>
            <a:off x="4863559" y="5005632"/>
            <a:ext cx="433633" cy="8484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523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268-17F4-7DB6-830E-3FB5053A13FC}"/>
              </a:ext>
            </a:extLst>
          </p:cNvPr>
          <p:cNvSpPr txBox="1">
            <a:spLocks/>
          </p:cNvSpPr>
          <p:nvPr/>
        </p:nvSpPr>
        <p:spPr>
          <a:xfrm>
            <a:off x="1023411" y="2892245"/>
            <a:ext cx="10577031" cy="53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12596F"/>
                </a:solidFill>
              </a:rPr>
              <a:t>Member Website &amp; GITHUB</a:t>
            </a:r>
          </a:p>
        </p:txBody>
      </p:sp>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3"/>
          <a:stretch>
            <a:fillRect/>
          </a:stretch>
        </p:blipFill>
        <p:spPr>
          <a:xfrm>
            <a:off x="7136658" y="0"/>
            <a:ext cx="5055342" cy="1694688"/>
          </a:xfrm>
          <a:prstGeom prst="rect">
            <a:avLst/>
          </a:prstGeom>
        </p:spPr>
      </p:pic>
    </p:spTree>
    <p:extLst>
      <p:ext uri="{BB962C8B-B14F-4D97-AF65-F5344CB8AC3E}">
        <p14:creationId xmlns:p14="http://schemas.microsoft.com/office/powerpoint/2010/main" val="135588665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Member List on Website</a:t>
            </a:r>
            <a:endParaRPr lang="en-US" sz="3200" kern="100" dirty="0">
              <a:solidFill>
                <a:srgbClr val="F98137"/>
              </a:solidFill>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81644D4F-AF91-0AEE-AE73-A651DEE578AA}"/>
              </a:ext>
            </a:extLst>
          </p:cNvPr>
          <p:cNvSpPr txBox="1"/>
          <p:nvPr/>
        </p:nvSpPr>
        <p:spPr>
          <a:xfrm>
            <a:off x="436574" y="1130636"/>
            <a:ext cx="5503588" cy="1200329"/>
          </a:xfrm>
          <a:prstGeom prst="rect">
            <a:avLst/>
          </a:prstGeom>
          <a:noFill/>
        </p:spPr>
        <p:txBody>
          <a:bodyPr wrap="square" rtlCol="0">
            <a:spAutoFit/>
          </a:bodyPr>
          <a:lstStyle/>
          <a:p>
            <a:r>
              <a:rPr lang="en-US" dirty="0"/>
              <a:t>Members can promote their services on the members website.</a:t>
            </a:r>
          </a:p>
          <a:p>
            <a:endParaRPr lang="en-US" dirty="0"/>
          </a:p>
          <a:p>
            <a:r>
              <a:rPr lang="en-US" dirty="0"/>
              <a:t>Access Point Accreditation will be recorded here.</a:t>
            </a:r>
          </a:p>
        </p:txBody>
      </p:sp>
      <p:pic>
        <p:nvPicPr>
          <p:cNvPr id="4" name="Picture 3" descr="A close-up of a logo&#10;&#10;Description automatically generated">
            <a:extLst>
              <a:ext uri="{FF2B5EF4-FFF2-40B4-BE49-F238E27FC236}">
                <a16:creationId xmlns:a16="http://schemas.microsoft.com/office/drawing/2014/main" id="{08040124-0295-07A1-1742-556975C15436}"/>
              </a:ext>
            </a:extLst>
          </p:cNvPr>
          <p:cNvPicPr>
            <a:picLocks noChangeAspect="1"/>
          </p:cNvPicPr>
          <p:nvPr/>
        </p:nvPicPr>
        <p:blipFill>
          <a:blip r:embed="rId2"/>
          <a:stretch>
            <a:fillRect/>
          </a:stretch>
        </p:blipFill>
        <p:spPr>
          <a:xfrm>
            <a:off x="9766168" y="0"/>
            <a:ext cx="2425831" cy="813204"/>
          </a:xfrm>
          <a:prstGeom prst="rect">
            <a:avLst/>
          </a:prstGeom>
        </p:spPr>
      </p:pic>
      <p:sp>
        <p:nvSpPr>
          <p:cNvPr id="5" name="TextBox 4">
            <a:extLst>
              <a:ext uri="{FF2B5EF4-FFF2-40B4-BE49-F238E27FC236}">
                <a16:creationId xmlns:a16="http://schemas.microsoft.com/office/drawing/2014/main" id="{8C14213C-916D-E950-F0AA-65DAAEAE8800}"/>
              </a:ext>
            </a:extLst>
          </p:cNvPr>
          <p:cNvSpPr txBox="1"/>
          <p:nvPr/>
        </p:nvSpPr>
        <p:spPr>
          <a:xfrm>
            <a:off x="436574" y="2803998"/>
            <a:ext cx="6098290" cy="369332"/>
          </a:xfrm>
          <a:prstGeom prst="rect">
            <a:avLst/>
          </a:prstGeom>
          <a:noFill/>
        </p:spPr>
        <p:txBody>
          <a:bodyPr wrap="square">
            <a:spAutoFit/>
          </a:bodyPr>
          <a:lstStyle/>
          <a:p>
            <a:r>
              <a:rPr lang="en-US" dirty="0"/>
              <a:t>https://</a:t>
            </a:r>
            <a:r>
              <a:rPr lang="en-US" dirty="0" err="1"/>
              <a:t>dbnalliance.org</a:t>
            </a:r>
            <a:r>
              <a:rPr lang="en-US" dirty="0"/>
              <a:t>/member-logos/</a:t>
            </a:r>
          </a:p>
        </p:txBody>
      </p:sp>
      <p:pic>
        <p:nvPicPr>
          <p:cNvPr id="10" name="Picture 9" descr="A screenshot of a phone&#10;&#10;Description automatically generated">
            <a:extLst>
              <a:ext uri="{FF2B5EF4-FFF2-40B4-BE49-F238E27FC236}">
                <a16:creationId xmlns:a16="http://schemas.microsoft.com/office/drawing/2014/main" id="{47F56267-41AE-AAF8-FB9C-5B70D9B9194F}"/>
              </a:ext>
            </a:extLst>
          </p:cNvPr>
          <p:cNvPicPr>
            <a:picLocks noChangeAspect="1"/>
          </p:cNvPicPr>
          <p:nvPr/>
        </p:nvPicPr>
        <p:blipFill>
          <a:blip r:embed="rId3"/>
          <a:stretch>
            <a:fillRect/>
          </a:stretch>
        </p:blipFill>
        <p:spPr>
          <a:xfrm>
            <a:off x="6803678" y="135719"/>
            <a:ext cx="2528596" cy="6149856"/>
          </a:xfrm>
          <a:prstGeom prst="rect">
            <a:avLst/>
          </a:prstGeom>
          <a:effectLst>
            <a:outerShdw blurRad="50800" dist="88900" dir="2700000" algn="tl" rotWithShape="0">
              <a:srgbClr val="12596F">
                <a:alpha val="40000"/>
              </a:srgbClr>
            </a:outerShdw>
          </a:effectLst>
        </p:spPr>
      </p:pic>
      <p:pic>
        <p:nvPicPr>
          <p:cNvPr id="13" name="Picture 12" descr="A screenshot of a website&#10;&#10;Description automatically generated">
            <a:extLst>
              <a:ext uri="{FF2B5EF4-FFF2-40B4-BE49-F238E27FC236}">
                <a16:creationId xmlns:a16="http://schemas.microsoft.com/office/drawing/2014/main" id="{824FBEFD-1C08-47C0-2662-2B97A3250C23}"/>
              </a:ext>
            </a:extLst>
          </p:cNvPr>
          <p:cNvPicPr>
            <a:picLocks noChangeAspect="1"/>
          </p:cNvPicPr>
          <p:nvPr/>
        </p:nvPicPr>
        <p:blipFill>
          <a:blip r:embed="rId4"/>
          <a:stretch>
            <a:fillRect/>
          </a:stretch>
        </p:blipFill>
        <p:spPr>
          <a:xfrm>
            <a:off x="281882" y="3646364"/>
            <a:ext cx="5596404" cy="2359824"/>
          </a:xfrm>
          <a:prstGeom prst="rect">
            <a:avLst/>
          </a:prstGeom>
          <a:ln>
            <a:solidFill>
              <a:srgbClr val="12596F"/>
            </a:solidFill>
          </a:ln>
          <a:effectLst>
            <a:outerShdw blurRad="50800" dist="88900" dir="2700000" algn="tl" rotWithShape="0">
              <a:srgbClr val="12596F">
                <a:alpha val="40000"/>
              </a:srgbClr>
            </a:outerShdw>
          </a:effectLst>
        </p:spPr>
      </p:pic>
    </p:spTree>
    <p:extLst>
      <p:ext uri="{BB962C8B-B14F-4D97-AF65-F5344CB8AC3E}">
        <p14:creationId xmlns:p14="http://schemas.microsoft.com/office/powerpoint/2010/main" val="1831891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GITHUB Technica</a:t>
            </a:r>
            <a:r>
              <a:rPr lang="en-US" sz="3200" kern="100" dirty="0">
                <a:solidFill>
                  <a:srgbClr val="0C596F"/>
                </a:solidFill>
                <a:cs typeface="Times New Roman" panose="02020603050405020304" pitchFamily="18" charset="0"/>
              </a:rPr>
              <a:t>l Specifications</a:t>
            </a:r>
            <a:endParaRPr lang="en-US" sz="3200" kern="100" dirty="0">
              <a:solidFill>
                <a:srgbClr val="F98137"/>
              </a:solidFill>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81644D4F-AF91-0AEE-AE73-A651DEE578AA}"/>
              </a:ext>
            </a:extLst>
          </p:cNvPr>
          <p:cNvSpPr txBox="1"/>
          <p:nvPr/>
        </p:nvSpPr>
        <p:spPr>
          <a:xfrm>
            <a:off x="677563" y="925462"/>
            <a:ext cx="11197280" cy="3416320"/>
          </a:xfrm>
          <a:prstGeom prst="rect">
            <a:avLst/>
          </a:prstGeom>
          <a:noFill/>
        </p:spPr>
        <p:txBody>
          <a:bodyPr wrap="square" rtlCol="0">
            <a:spAutoFit/>
          </a:bodyPr>
          <a:lstStyle/>
          <a:p>
            <a:r>
              <a:rPr lang="en-US" dirty="0"/>
              <a:t>The </a:t>
            </a:r>
            <a:r>
              <a:rPr lang="en-US" dirty="0" err="1"/>
              <a:t>DBNAlliance</a:t>
            </a:r>
            <a:r>
              <a:rPr lang="en-US" dirty="0"/>
              <a:t> supports two repositories for technical specifications:</a:t>
            </a:r>
          </a:p>
          <a:p>
            <a:endParaRPr lang="en-US" dirty="0"/>
          </a:p>
          <a:p>
            <a:pPr marL="342900" indent="-342900">
              <a:buAutoNum type="arabicPeriod"/>
            </a:pPr>
            <a:r>
              <a:rPr lang="en-US" dirty="0"/>
              <a:t>published-documents – this is open to anyone and contains the latest technical specifications published by the </a:t>
            </a:r>
            <a:r>
              <a:rPr lang="en-US" dirty="0" err="1"/>
              <a:t>DBNAlliance</a:t>
            </a:r>
            <a:r>
              <a:rPr lang="en-US" dirty="0"/>
              <a:t> regarding the configuration and use of the Exchange Framework.</a:t>
            </a:r>
          </a:p>
          <a:p>
            <a:pPr marL="342900" indent="-342900">
              <a:buAutoNum type="arabicPeriod"/>
            </a:pPr>
            <a:endParaRPr lang="en-US" dirty="0"/>
          </a:p>
          <a:p>
            <a:pPr marL="342900" indent="-342900">
              <a:buAutoNum type="arabicPeriod"/>
            </a:pPr>
            <a:r>
              <a:rPr lang="en-US" dirty="0"/>
              <a:t>technical-committee – this is a members only repository and contains all the published works as well as all the new technical specifications under development.</a:t>
            </a:r>
          </a:p>
          <a:p>
            <a:pPr marL="342900" indent="-342900">
              <a:buAutoNum type="arabicPeriod"/>
            </a:pPr>
            <a:endParaRPr lang="en-US" dirty="0"/>
          </a:p>
          <a:p>
            <a:r>
              <a:rPr lang="en-US" dirty="0"/>
              <a:t>To have access to the technical-committee repository, your organization must be a member of the </a:t>
            </a:r>
            <a:r>
              <a:rPr lang="en-US" dirty="0" err="1"/>
              <a:t>DBNAlliance</a:t>
            </a:r>
            <a:r>
              <a:rPr lang="en-US" dirty="0"/>
              <a:t>.   Send email to </a:t>
            </a:r>
            <a:r>
              <a:rPr lang="en-US" u="sng" dirty="0" err="1">
                <a:solidFill>
                  <a:srgbClr val="12596F"/>
                </a:solidFill>
              </a:rPr>
              <a:t>techcommittee</a:t>
            </a:r>
            <a:r>
              <a:rPr lang="en-US" u="sng" dirty="0" err="1">
                <a:solidFill>
                  <a:srgbClr val="12596F"/>
                </a:solidFill>
                <a:hlinkClick r:id="rId2">
                  <a:extLst>
                    <a:ext uri="{A12FA001-AC4F-418D-AE19-62706E023703}">
                      <ahyp:hlinkClr xmlns:ahyp="http://schemas.microsoft.com/office/drawing/2018/hyperlinkcolor" val="tx"/>
                    </a:ext>
                  </a:extLst>
                </a:hlinkClick>
              </a:rPr>
              <a:t>@dbn-alliance.org</a:t>
            </a:r>
            <a:r>
              <a:rPr lang="en-US" u="sng" dirty="0">
                <a:solidFill>
                  <a:srgbClr val="12596F"/>
                </a:solidFill>
              </a:rPr>
              <a:t> </a:t>
            </a:r>
            <a:r>
              <a:rPr lang="en-US" dirty="0"/>
              <a:t>requesting access to the PRIVATE </a:t>
            </a:r>
            <a:r>
              <a:rPr lang="en-US" dirty="0" err="1"/>
              <a:t>github</a:t>
            </a:r>
            <a:r>
              <a:rPr lang="en-US" dirty="0"/>
              <a:t> repository, the following details are required; Email addresses of the technical contacts in your organization that will participate in the technical committee and will need access to the development GITHUB repository.</a:t>
            </a:r>
          </a:p>
        </p:txBody>
      </p:sp>
      <p:pic>
        <p:nvPicPr>
          <p:cNvPr id="6" name="Picture 5" descr="A screenshot of a computer&#10;&#10;Description automatically generated">
            <a:extLst>
              <a:ext uri="{FF2B5EF4-FFF2-40B4-BE49-F238E27FC236}">
                <a16:creationId xmlns:a16="http://schemas.microsoft.com/office/drawing/2014/main" id="{72E86429-3DC9-FF8C-A8E1-8292805D4FF1}"/>
              </a:ext>
            </a:extLst>
          </p:cNvPr>
          <p:cNvPicPr>
            <a:picLocks noChangeAspect="1"/>
          </p:cNvPicPr>
          <p:nvPr/>
        </p:nvPicPr>
        <p:blipFill>
          <a:blip r:embed="rId3"/>
          <a:stretch>
            <a:fillRect/>
          </a:stretch>
        </p:blipFill>
        <p:spPr>
          <a:xfrm>
            <a:off x="845994" y="4341782"/>
            <a:ext cx="3178039" cy="1956095"/>
          </a:xfrm>
          <a:prstGeom prst="rect">
            <a:avLst/>
          </a:prstGeom>
        </p:spPr>
      </p:pic>
      <p:sp>
        <p:nvSpPr>
          <p:cNvPr id="9" name="TextBox 8">
            <a:extLst>
              <a:ext uri="{FF2B5EF4-FFF2-40B4-BE49-F238E27FC236}">
                <a16:creationId xmlns:a16="http://schemas.microsoft.com/office/drawing/2014/main" id="{EB09232E-011D-31B5-0826-11DB2DBE3126}"/>
              </a:ext>
            </a:extLst>
          </p:cNvPr>
          <p:cNvSpPr txBox="1"/>
          <p:nvPr/>
        </p:nvSpPr>
        <p:spPr>
          <a:xfrm>
            <a:off x="4192464" y="4950497"/>
            <a:ext cx="6098058" cy="369332"/>
          </a:xfrm>
          <a:prstGeom prst="rect">
            <a:avLst/>
          </a:prstGeom>
          <a:noFill/>
        </p:spPr>
        <p:txBody>
          <a:bodyPr wrap="square">
            <a:spAutoFit/>
          </a:bodyPr>
          <a:lstStyle/>
          <a:p>
            <a:r>
              <a:rPr lang="en-US" dirty="0"/>
              <a:t>https://</a:t>
            </a:r>
            <a:r>
              <a:rPr lang="en-US" dirty="0" err="1"/>
              <a:t>github.com</a:t>
            </a:r>
            <a:r>
              <a:rPr lang="en-US" dirty="0"/>
              <a:t>/</a:t>
            </a:r>
            <a:r>
              <a:rPr lang="en-US" dirty="0" err="1"/>
              <a:t>dbnalliance</a:t>
            </a:r>
            <a:r>
              <a:rPr lang="en-US" dirty="0"/>
              <a:t>/technical-committee</a:t>
            </a:r>
          </a:p>
        </p:txBody>
      </p:sp>
      <p:sp>
        <p:nvSpPr>
          <p:cNvPr id="11" name="TextBox 10">
            <a:extLst>
              <a:ext uri="{FF2B5EF4-FFF2-40B4-BE49-F238E27FC236}">
                <a16:creationId xmlns:a16="http://schemas.microsoft.com/office/drawing/2014/main" id="{D2803448-1D8B-8BAC-8BE5-C0F9A74E431B}"/>
              </a:ext>
            </a:extLst>
          </p:cNvPr>
          <p:cNvSpPr txBox="1"/>
          <p:nvPr/>
        </p:nvSpPr>
        <p:spPr>
          <a:xfrm>
            <a:off x="4192464" y="5747872"/>
            <a:ext cx="6419334" cy="369332"/>
          </a:xfrm>
          <a:prstGeom prst="rect">
            <a:avLst/>
          </a:prstGeom>
          <a:noFill/>
        </p:spPr>
        <p:txBody>
          <a:bodyPr wrap="square">
            <a:spAutoFit/>
          </a:bodyPr>
          <a:lstStyle/>
          <a:p>
            <a:r>
              <a:rPr lang="en-US" dirty="0"/>
              <a:t>https://</a:t>
            </a:r>
            <a:r>
              <a:rPr lang="en-US" dirty="0" err="1"/>
              <a:t>github.com</a:t>
            </a:r>
            <a:r>
              <a:rPr lang="en-US" dirty="0"/>
              <a:t>/</a:t>
            </a:r>
            <a:r>
              <a:rPr lang="en-US" dirty="0" err="1"/>
              <a:t>dbnalliance</a:t>
            </a:r>
            <a:r>
              <a:rPr lang="en-US" dirty="0"/>
              <a:t>/published-documents</a:t>
            </a:r>
          </a:p>
        </p:txBody>
      </p:sp>
      <p:pic>
        <p:nvPicPr>
          <p:cNvPr id="4" name="Picture 3" descr="A close-up of a logo&#10;&#10;Description automatically generated">
            <a:extLst>
              <a:ext uri="{FF2B5EF4-FFF2-40B4-BE49-F238E27FC236}">
                <a16:creationId xmlns:a16="http://schemas.microsoft.com/office/drawing/2014/main" id="{08040124-0295-07A1-1742-556975C15436}"/>
              </a:ext>
            </a:extLst>
          </p:cNvPr>
          <p:cNvPicPr>
            <a:picLocks noChangeAspect="1"/>
          </p:cNvPicPr>
          <p:nvPr/>
        </p:nvPicPr>
        <p:blipFill>
          <a:blip r:embed="rId4"/>
          <a:stretch>
            <a:fillRect/>
          </a:stretch>
        </p:blipFill>
        <p:spPr>
          <a:xfrm>
            <a:off x="9766168" y="0"/>
            <a:ext cx="2425831" cy="813204"/>
          </a:xfrm>
          <a:prstGeom prst="rect">
            <a:avLst/>
          </a:prstGeom>
        </p:spPr>
      </p:pic>
    </p:spTree>
    <p:extLst>
      <p:ext uri="{BB962C8B-B14F-4D97-AF65-F5344CB8AC3E}">
        <p14:creationId xmlns:p14="http://schemas.microsoft.com/office/powerpoint/2010/main" val="3800449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a:spLocks noGrp="1"/>
          </p:cNvSpPr>
          <p:nvPr>
            <p:ph type="ctrTitle"/>
          </p:nvPr>
        </p:nvSpPr>
        <p:spPr>
          <a:xfrm>
            <a:off x="627425" y="501800"/>
            <a:ext cx="11473800" cy="712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2596F"/>
              </a:buClr>
              <a:buSzPts val="3600"/>
              <a:buFont typeface="Calibri"/>
              <a:buNone/>
            </a:pPr>
            <a:r>
              <a:rPr lang="en-US" sz="3600" dirty="0">
                <a:solidFill>
                  <a:srgbClr val="12596F"/>
                </a:solidFill>
                <a:latin typeface="Calibri" panose="020F0502020204030204" pitchFamily="34" charset="0"/>
                <a:cs typeface="Calibri" panose="020F0502020204030204" pitchFamily="34" charset="0"/>
              </a:rPr>
              <a:t>MISSION</a:t>
            </a:r>
            <a:endParaRPr dirty="0">
              <a:latin typeface="Calibri" panose="020F0502020204030204" pitchFamily="34" charset="0"/>
              <a:cs typeface="Calibri" panose="020F0502020204030204" pitchFamily="34" charset="0"/>
            </a:endParaRPr>
          </a:p>
        </p:txBody>
      </p:sp>
      <p:sp>
        <p:nvSpPr>
          <p:cNvPr id="64" name="Google Shape;64;p2"/>
          <p:cNvSpPr txBox="1"/>
          <p:nvPr/>
        </p:nvSpPr>
        <p:spPr>
          <a:xfrm>
            <a:off x="1836797" y="1461052"/>
            <a:ext cx="9055055" cy="3604138"/>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1000"/>
              </a:spcBef>
              <a:spcAft>
                <a:spcPts val="0"/>
              </a:spcAft>
              <a:buClr>
                <a:srgbClr val="3F3F3F"/>
              </a:buClr>
              <a:buSzPts val="2800"/>
              <a:buFont typeface="Arial"/>
              <a:buNone/>
            </a:pPr>
            <a:r>
              <a:rPr lang="en-US" sz="2800" b="1" i="0" u="none" strike="noStrike" cap="none" dirty="0">
                <a:solidFill>
                  <a:srgbClr val="12596F"/>
                </a:solidFill>
                <a:latin typeface="Calibri" panose="020F0502020204030204" pitchFamily="34" charset="0"/>
                <a:ea typeface="Calibri"/>
                <a:cs typeface="Calibri" panose="020F0502020204030204" pitchFamily="34" charset="0"/>
                <a:sym typeface="Calibri"/>
              </a:rPr>
              <a:t>To establish and operate an electron</a:t>
            </a:r>
            <a:r>
              <a:rPr lang="en-US" sz="2800" b="1" dirty="0">
                <a:solidFill>
                  <a:srgbClr val="12596F"/>
                </a:solidFill>
                <a:latin typeface="Calibri" panose="020F0502020204030204" pitchFamily="34" charset="0"/>
                <a:ea typeface="Calibri"/>
                <a:cs typeface="Calibri" panose="020F0502020204030204" pitchFamily="34" charset="0"/>
                <a:sym typeface="Calibri"/>
              </a:rPr>
              <a:t>i</a:t>
            </a:r>
            <a:r>
              <a:rPr lang="en-US" sz="2800" b="1" i="0" u="none" strike="noStrike" cap="none" dirty="0">
                <a:solidFill>
                  <a:srgbClr val="12596F"/>
                </a:solidFill>
                <a:latin typeface="Calibri" panose="020F0502020204030204" pitchFamily="34" charset="0"/>
                <a:ea typeface="Calibri"/>
                <a:cs typeface="Calibri" panose="020F0502020204030204" pitchFamily="34" charset="0"/>
                <a:sym typeface="Calibri"/>
              </a:rPr>
              <a:t>c delivery exchange network for all commercial enterprises in North America (starting with the United States).</a:t>
            </a:r>
            <a:endParaRPr sz="1800" dirty="0">
              <a:latin typeface="Calibri" panose="020F0502020204030204" pitchFamily="34" charset="0"/>
              <a:cs typeface="Calibri" panose="020F0502020204030204" pitchFamily="34" charset="0"/>
            </a:endParaRPr>
          </a:p>
          <a:p>
            <a:pPr marL="0" marR="0" lvl="0" indent="0" algn="just" rtl="0">
              <a:lnSpc>
                <a:spcPct val="90000"/>
              </a:lnSpc>
              <a:spcBef>
                <a:spcPts val="1000"/>
              </a:spcBef>
              <a:spcAft>
                <a:spcPts val="0"/>
              </a:spcAft>
              <a:buClr>
                <a:srgbClr val="3F3F3F"/>
              </a:buClr>
              <a:buSzPts val="2800"/>
              <a:buFont typeface="Arial"/>
              <a:buNone/>
            </a:pPr>
            <a:endParaRPr sz="2800" b="0" i="0" u="none" strike="noStrike" cap="none" dirty="0">
              <a:solidFill>
                <a:srgbClr val="12596F"/>
              </a:solidFill>
              <a:latin typeface="Calibri" panose="020F0502020204030204" pitchFamily="34" charset="0"/>
              <a:ea typeface="Calibri"/>
              <a:cs typeface="Calibri" panose="020F0502020204030204" pitchFamily="34" charset="0"/>
              <a:sym typeface="Calibri"/>
            </a:endParaRPr>
          </a:p>
          <a:p>
            <a:pPr marL="0" marR="0" lvl="0" indent="0" algn="just" rtl="0">
              <a:lnSpc>
                <a:spcPct val="90000"/>
              </a:lnSpc>
              <a:spcBef>
                <a:spcPts val="1000"/>
              </a:spcBef>
              <a:spcAft>
                <a:spcPts val="0"/>
              </a:spcAft>
              <a:buClr>
                <a:srgbClr val="3F3F3F"/>
              </a:buClr>
              <a:buSzPts val="2800"/>
              <a:buFont typeface="Arial"/>
              <a:buNone/>
            </a:pPr>
            <a:r>
              <a:rPr lang="en-US" sz="2800" b="0" i="0" u="none" strike="noStrike" cap="none" dirty="0">
                <a:solidFill>
                  <a:srgbClr val="12596F"/>
                </a:solidFill>
                <a:latin typeface="Calibri" panose="020F0502020204030204" pitchFamily="34" charset="0"/>
                <a:ea typeface="Calibri"/>
                <a:cs typeface="Calibri" panose="020F0502020204030204" pitchFamily="34" charset="0"/>
                <a:sym typeface="Calibri"/>
              </a:rPr>
              <a:t>The network supports the digital delivery of electronic business documents in a manner that allows customers of all Access Points to communicate with each other. </a:t>
            </a:r>
            <a:endParaRPr sz="16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icture 2" descr="A close-up of a logo&#10;&#10;Description automatically generated">
            <a:extLst>
              <a:ext uri="{FF2B5EF4-FFF2-40B4-BE49-F238E27FC236}">
                <a16:creationId xmlns:a16="http://schemas.microsoft.com/office/drawing/2014/main" id="{13AB4AED-59A8-8E62-8238-BA4329C2FA30}"/>
              </a:ext>
            </a:extLst>
          </p:cNvPr>
          <p:cNvPicPr>
            <a:picLocks noChangeAspect="1"/>
          </p:cNvPicPr>
          <p:nvPr/>
        </p:nvPicPr>
        <p:blipFill>
          <a:blip r:embed="rId3"/>
          <a:stretch>
            <a:fillRect/>
          </a:stretch>
        </p:blipFill>
        <p:spPr>
          <a:xfrm>
            <a:off x="9806152" y="167915"/>
            <a:ext cx="2165131" cy="690135"/>
          </a:xfrm>
          <a:prstGeom prst="rect">
            <a:avLst/>
          </a:prstGeom>
        </p:spPr>
      </p:pic>
    </p:spTree>
    <p:extLst>
      <p:ext uri="{BB962C8B-B14F-4D97-AF65-F5344CB8AC3E}">
        <p14:creationId xmlns:p14="http://schemas.microsoft.com/office/powerpoint/2010/main" val="648677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GITHUB Technica</a:t>
            </a:r>
            <a:r>
              <a:rPr lang="en-US" sz="3200" kern="100" dirty="0">
                <a:solidFill>
                  <a:srgbClr val="0C596F"/>
                </a:solidFill>
                <a:cs typeface="Times New Roman" panose="02020603050405020304" pitchFamily="18" charset="0"/>
              </a:rPr>
              <a:t>l Specifications</a:t>
            </a:r>
            <a:endParaRPr lang="en-US" sz="3200" kern="100" dirty="0">
              <a:solidFill>
                <a:srgbClr val="F98137"/>
              </a:solidFill>
              <a:latin typeface="+mj-lt"/>
              <a:cs typeface="Times New Roman" panose="02020603050405020304" pitchFamily="18" charset="0"/>
            </a:endParaRPr>
          </a:p>
        </p:txBody>
      </p:sp>
      <p:sp>
        <p:nvSpPr>
          <p:cNvPr id="11" name="TextBox 10">
            <a:extLst>
              <a:ext uri="{FF2B5EF4-FFF2-40B4-BE49-F238E27FC236}">
                <a16:creationId xmlns:a16="http://schemas.microsoft.com/office/drawing/2014/main" id="{D2803448-1D8B-8BAC-8BE5-C0F9A74E431B}"/>
              </a:ext>
            </a:extLst>
          </p:cNvPr>
          <p:cNvSpPr txBox="1"/>
          <p:nvPr/>
        </p:nvSpPr>
        <p:spPr>
          <a:xfrm>
            <a:off x="277932" y="2741441"/>
            <a:ext cx="6419334" cy="338554"/>
          </a:xfrm>
          <a:prstGeom prst="rect">
            <a:avLst/>
          </a:prstGeom>
          <a:noFill/>
        </p:spPr>
        <p:txBody>
          <a:bodyPr wrap="square">
            <a:spAutoFit/>
          </a:bodyPr>
          <a:lstStyle/>
          <a:p>
            <a:r>
              <a:rPr lang="en-US" sz="1600" dirty="0"/>
              <a:t>https://</a:t>
            </a:r>
            <a:r>
              <a:rPr lang="en-US" sz="1600" dirty="0" err="1"/>
              <a:t>github.com</a:t>
            </a:r>
            <a:r>
              <a:rPr lang="en-US" sz="1600" dirty="0"/>
              <a:t>/</a:t>
            </a:r>
            <a:r>
              <a:rPr lang="en-US" sz="1600" dirty="0" err="1"/>
              <a:t>dbnalliance</a:t>
            </a:r>
            <a:r>
              <a:rPr lang="en-US" sz="1600" dirty="0"/>
              <a:t>/published-documents</a:t>
            </a:r>
          </a:p>
        </p:txBody>
      </p:sp>
      <p:pic>
        <p:nvPicPr>
          <p:cNvPr id="4" name="Picture 3" descr="A close-up of a logo&#10;&#10;Description automatically generated">
            <a:extLst>
              <a:ext uri="{FF2B5EF4-FFF2-40B4-BE49-F238E27FC236}">
                <a16:creationId xmlns:a16="http://schemas.microsoft.com/office/drawing/2014/main" id="{08040124-0295-07A1-1742-556975C15436}"/>
              </a:ext>
            </a:extLst>
          </p:cNvPr>
          <p:cNvPicPr>
            <a:picLocks noChangeAspect="1"/>
          </p:cNvPicPr>
          <p:nvPr/>
        </p:nvPicPr>
        <p:blipFill>
          <a:blip r:embed="rId2"/>
          <a:stretch>
            <a:fillRect/>
          </a:stretch>
        </p:blipFill>
        <p:spPr>
          <a:xfrm>
            <a:off x="9766168" y="0"/>
            <a:ext cx="2425831" cy="813204"/>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ED42118A-A912-256D-E8D7-E09F744E31E0}"/>
              </a:ext>
            </a:extLst>
          </p:cNvPr>
          <p:cNvPicPr>
            <a:picLocks noChangeAspect="1"/>
          </p:cNvPicPr>
          <p:nvPr/>
        </p:nvPicPr>
        <p:blipFill>
          <a:blip r:embed="rId3"/>
          <a:stretch>
            <a:fillRect/>
          </a:stretch>
        </p:blipFill>
        <p:spPr>
          <a:xfrm>
            <a:off x="5737291" y="769772"/>
            <a:ext cx="5476416" cy="5627341"/>
          </a:xfrm>
          <a:prstGeom prst="rect">
            <a:avLst/>
          </a:prstGeom>
        </p:spPr>
      </p:pic>
      <p:sp>
        <p:nvSpPr>
          <p:cNvPr id="7" name="TextBox 6">
            <a:extLst>
              <a:ext uri="{FF2B5EF4-FFF2-40B4-BE49-F238E27FC236}">
                <a16:creationId xmlns:a16="http://schemas.microsoft.com/office/drawing/2014/main" id="{E1D211E8-0B29-1FB3-77FD-4BDE6F17B041}"/>
              </a:ext>
            </a:extLst>
          </p:cNvPr>
          <p:cNvSpPr txBox="1"/>
          <p:nvPr/>
        </p:nvSpPr>
        <p:spPr>
          <a:xfrm>
            <a:off x="819265" y="1117455"/>
            <a:ext cx="3630187" cy="923330"/>
          </a:xfrm>
          <a:prstGeom prst="rect">
            <a:avLst/>
          </a:prstGeom>
          <a:noFill/>
        </p:spPr>
        <p:txBody>
          <a:bodyPr wrap="square" rtlCol="0">
            <a:spAutoFit/>
          </a:bodyPr>
          <a:lstStyle/>
          <a:p>
            <a:r>
              <a:rPr lang="en-US" dirty="0"/>
              <a:t>The most up to date PUBLISHED specifications and profiles can be obtained at the public GITHUB site</a:t>
            </a:r>
          </a:p>
        </p:txBody>
      </p:sp>
    </p:spTree>
    <p:extLst>
      <p:ext uri="{BB962C8B-B14F-4D97-AF65-F5344CB8AC3E}">
        <p14:creationId xmlns:p14="http://schemas.microsoft.com/office/powerpoint/2010/main" val="3504443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268-17F4-7DB6-830E-3FB5053A13FC}"/>
              </a:ext>
            </a:extLst>
          </p:cNvPr>
          <p:cNvSpPr txBox="1">
            <a:spLocks/>
          </p:cNvSpPr>
          <p:nvPr/>
        </p:nvSpPr>
        <p:spPr>
          <a:xfrm>
            <a:off x="1023411" y="2892245"/>
            <a:ext cx="10577031" cy="53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12596F"/>
                </a:solidFill>
              </a:rPr>
              <a:t>Committees &amp; Workgroups</a:t>
            </a:r>
          </a:p>
        </p:txBody>
      </p:sp>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3"/>
          <a:stretch>
            <a:fillRect/>
          </a:stretch>
        </p:blipFill>
        <p:spPr>
          <a:xfrm>
            <a:off x="7136658" y="0"/>
            <a:ext cx="5055342" cy="1694688"/>
          </a:xfrm>
          <a:prstGeom prst="rect">
            <a:avLst/>
          </a:prstGeom>
        </p:spPr>
      </p:pic>
    </p:spTree>
    <p:extLst>
      <p:ext uri="{BB962C8B-B14F-4D97-AF65-F5344CB8AC3E}">
        <p14:creationId xmlns:p14="http://schemas.microsoft.com/office/powerpoint/2010/main" val="204043201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Workgroup Membership</a:t>
            </a:r>
            <a:endParaRPr lang="en-US" sz="3200" kern="100" dirty="0">
              <a:solidFill>
                <a:srgbClr val="F98137"/>
              </a:solidFill>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81644D4F-AF91-0AEE-AE73-A651DEE578AA}"/>
              </a:ext>
            </a:extLst>
          </p:cNvPr>
          <p:cNvSpPr txBox="1"/>
          <p:nvPr/>
        </p:nvSpPr>
        <p:spPr>
          <a:xfrm>
            <a:off x="677563" y="925462"/>
            <a:ext cx="11197280" cy="4801314"/>
          </a:xfrm>
          <a:prstGeom prst="rect">
            <a:avLst/>
          </a:prstGeom>
          <a:noFill/>
        </p:spPr>
        <p:txBody>
          <a:bodyPr wrap="square" rtlCol="0">
            <a:spAutoFit/>
          </a:bodyPr>
          <a:lstStyle/>
          <a:p>
            <a:r>
              <a:rPr lang="en-US" dirty="0"/>
              <a:t>The </a:t>
            </a:r>
            <a:r>
              <a:rPr lang="en-US" dirty="0" err="1"/>
              <a:t>DBNAlliance</a:t>
            </a:r>
            <a:r>
              <a:rPr lang="en-US" dirty="0"/>
              <a:t> has established two member workgroups.</a:t>
            </a:r>
          </a:p>
          <a:p>
            <a:endParaRPr lang="en-US" dirty="0"/>
          </a:p>
          <a:p>
            <a:pPr marL="342900" indent="-342900">
              <a:buAutoNum type="arabicPeriod"/>
            </a:pPr>
            <a:r>
              <a:rPr lang="en-US" dirty="0"/>
              <a:t>Technical Committee – Develops new specifications and maintains existing published standards and policies.  The committee meets weekly to progress enhancements to the Exchange Framework proposed by its members.</a:t>
            </a:r>
          </a:p>
          <a:p>
            <a:pPr marL="342900" indent="-342900">
              <a:buAutoNum type="arabicPeriod"/>
            </a:pPr>
            <a:endParaRPr lang="en-US" dirty="0"/>
          </a:p>
          <a:p>
            <a:pPr marL="342900" indent="-342900">
              <a:buAutoNum type="arabicPeriod"/>
            </a:pPr>
            <a:r>
              <a:rPr lang="en-US" dirty="0"/>
              <a:t>Marketing Committee – Develops marketing materials and events and promotes the </a:t>
            </a:r>
            <a:r>
              <a:rPr lang="en-US" dirty="0" err="1"/>
              <a:t>DBNAlliance</a:t>
            </a:r>
            <a:r>
              <a:rPr lang="en-US" dirty="0"/>
              <a:t> Exchange Framework to industry.  Meeting every two weeks the Marketing Committee is the external voice of the </a:t>
            </a:r>
            <a:r>
              <a:rPr lang="en-US" dirty="0" err="1"/>
              <a:t>DBNAlliance</a:t>
            </a:r>
            <a:r>
              <a:rPr lang="en-US" dirty="0"/>
              <a:t> to the market and eCommerce community.</a:t>
            </a:r>
          </a:p>
          <a:p>
            <a:endParaRPr lang="en-US" dirty="0"/>
          </a:p>
          <a:p>
            <a:r>
              <a:rPr lang="en-US" dirty="0"/>
              <a:t>Member Organizations interested in enhancing the network can elect their employees to join these committees by sending an email to the respective committee workgroup email requesting their employees email addresses to be added to the committee lists.  Meeting schedules and notes will then be sent to these new members.</a:t>
            </a:r>
          </a:p>
          <a:p>
            <a:endParaRPr lang="en-US" dirty="0"/>
          </a:p>
          <a:p>
            <a:r>
              <a:rPr lang="en-US" dirty="0"/>
              <a:t>	Marketing Committee – </a:t>
            </a:r>
            <a:r>
              <a:rPr lang="en-US" u="sng" dirty="0">
                <a:solidFill>
                  <a:srgbClr val="12596F"/>
                </a:solidFill>
                <a:hlinkClick r:id="rId2">
                  <a:extLst>
                    <a:ext uri="{A12FA001-AC4F-418D-AE19-62706E023703}">
                      <ahyp:hlinkClr xmlns:ahyp="http://schemas.microsoft.com/office/drawing/2018/hyperlinkcolor" val="tx"/>
                    </a:ext>
                  </a:extLst>
                </a:hlinkClick>
              </a:rPr>
              <a:t>marketing@dbn-alliance.org</a:t>
            </a:r>
            <a:endParaRPr lang="en-US" u="sng" dirty="0">
              <a:solidFill>
                <a:srgbClr val="12596F"/>
              </a:solidFill>
            </a:endParaRPr>
          </a:p>
          <a:p>
            <a:endParaRPr lang="en-US" dirty="0"/>
          </a:p>
          <a:p>
            <a:r>
              <a:rPr lang="en-US" dirty="0"/>
              <a:t>	Technical Committee – </a:t>
            </a:r>
            <a:r>
              <a:rPr lang="en-US" u="sng" dirty="0" err="1">
                <a:solidFill>
                  <a:srgbClr val="12596F"/>
                </a:solidFill>
              </a:rPr>
              <a:t>techcommittee@dbn-alliance.org</a:t>
            </a:r>
            <a:endParaRPr lang="en-US" u="sng" dirty="0">
              <a:solidFill>
                <a:srgbClr val="12596F"/>
              </a:solidFill>
            </a:endParaRPr>
          </a:p>
        </p:txBody>
      </p:sp>
      <p:pic>
        <p:nvPicPr>
          <p:cNvPr id="4" name="Picture 3" descr="A close-up of a logo&#10;&#10;Description automatically generated">
            <a:extLst>
              <a:ext uri="{FF2B5EF4-FFF2-40B4-BE49-F238E27FC236}">
                <a16:creationId xmlns:a16="http://schemas.microsoft.com/office/drawing/2014/main" id="{BC94BA3F-AFDF-D68A-72FD-4A05BEEB1500}"/>
              </a:ext>
            </a:extLst>
          </p:cNvPr>
          <p:cNvPicPr>
            <a:picLocks noChangeAspect="1"/>
          </p:cNvPicPr>
          <p:nvPr/>
        </p:nvPicPr>
        <p:blipFill>
          <a:blip r:embed="rId3"/>
          <a:stretch>
            <a:fillRect/>
          </a:stretch>
        </p:blipFill>
        <p:spPr>
          <a:xfrm>
            <a:off x="9766168" y="0"/>
            <a:ext cx="2425831" cy="813204"/>
          </a:xfrm>
          <a:prstGeom prst="rect">
            <a:avLst/>
          </a:prstGeom>
        </p:spPr>
      </p:pic>
    </p:spTree>
    <p:extLst>
      <p:ext uri="{BB962C8B-B14F-4D97-AF65-F5344CB8AC3E}">
        <p14:creationId xmlns:p14="http://schemas.microsoft.com/office/powerpoint/2010/main" val="58962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268-17F4-7DB6-830E-3FB5053A13FC}"/>
              </a:ext>
            </a:extLst>
          </p:cNvPr>
          <p:cNvSpPr txBox="1">
            <a:spLocks/>
          </p:cNvSpPr>
          <p:nvPr/>
        </p:nvSpPr>
        <p:spPr>
          <a:xfrm>
            <a:off x="1023411" y="2892245"/>
            <a:ext cx="10577031" cy="53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12596F"/>
                </a:solidFill>
              </a:rPr>
              <a:t>Access Point Accreditation</a:t>
            </a:r>
          </a:p>
        </p:txBody>
      </p:sp>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3"/>
          <a:stretch>
            <a:fillRect/>
          </a:stretch>
        </p:blipFill>
        <p:spPr>
          <a:xfrm>
            <a:off x="7136658" y="0"/>
            <a:ext cx="5055342" cy="1694688"/>
          </a:xfrm>
          <a:prstGeom prst="rect">
            <a:avLst/>
          </a:prstGeom>
        </p:spPr>
      </p:pic>
    </p:spTree>
    <p:extLst>
      <p:ext uri="{BB962C8B-B14F-4D97-AF65-F5344CB8AC3E}">
        <p14:creationId xmlns:p14="http://schemas.microsoft.com/office/powerpoint/2010/main" val="198509049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5ED4-D978-2C41-87E5-861ADB600E9D}"/>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Access Point Accreditation</a:t>
            </a:r>
            <a:endParaRPr lang="en-US" sz="3200" kern="100" dirty="0">
              <a:solidFill>
                <a:srgbClr val="F98137"/>
              </a:solidFill>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81644D4F-AF91-0AEE-AE73-A651DEE578AA}"/>
              </a:ext>
            </a:extLst>
          </p:cNvPr>
          <p:cNvSpPr txBox="1"/>
          <p:nvPr/>
        </p:nvSpPr>
        <p:spPr>
          <a:xfrm>
            <a:off x="581311" y="1200470"/>
            <a:ext cx="11197280" cy="923330"/>
          </a:xfrm>
          <a:prstGeom prst="rect">
            <a:avLst/>
          </a:prstGeom>
          <a:noFill/>
        </p:spPr>
        <p:txBody>
          <a:bodyPr wrap="square" rtlCol="0">
            <a:spAutoFit/>
          </a:bodyPr>
          <a:lstStyle/>
          <a:p>
            <a:r>
              <a:rPr lang="en-US" dirty="0"/>
              <a:t>The </a:t>
            </a:r>
            <a:r>
              <a:rPr lang="en-US" dirty="0" err="1"/>
              <a:t>DBNAlliance</a:t>
            </a:r>
            <a:r>
              <a:rPr lang="en-US" dirty="0"/>
              <a:t> has committed to establish an accreditation process for Access Points to check fundamental connectivity and inter-operability.  Access Points will receive an accreditation certificate for the </a:t>
            </a:r>
            <a:r>
              <a:rPr lang="en-US" dirty="0" err="1"/>
              <a:t>DBNAlliance</a:t>
            </a:r>
            <a:r>
              <a:rPr lang="en-US" dirty="0"/>
              <a:t> on completion.</a:t>
            </a:r>
          </a:p>
        </p:txBody>
      </p:sp>
      <p:pic>
        <p:nvPicPr>
          <p:cNvPr id="5" name="Picture 4">
            <a:extLst>
              <a:ext uri="{FF2B5EF4-FFF2-40B4-BE49-F238E27FC236}">
                <a16:creationId xmlns:a16="http://schemas.microsoft.com/office/drawing/2014/main" id="{16D102DB-49D2-804F-DB84-C3B26CF0328D}"/>
              </a:ext>
            </a:extLst>
          </p:cNvPr>
          <p:cNvPicPr>
            <a:picLocks noChangeAspect="1"/>
          </p:cNvPicPr>
          <p:nvPr/>
        </p:nvPicPr>
        <p:blipFill>
          <a:blip r:embed="rId2"/>
          <a:stretch>
            <a:fillRect/>
          </a:stretch>
        </p:blipFill>
        <p:spPr>
          <a:xfrm>
            <a:off x="1714787" y="2371781"/>
            <a:ext cx="7772400" cy="3035712"/>
          </a:xfrm>
          <a:prstGeom prst="rect">
            <a:avLst/>
          </a:prstGeom>
        </p:spPr>
      </p:pic>
      <p:pic>
        <p:nvPicPr>
          <p:cNvPr id="4" name="Picture 3" descr="A close-up of a logo&#10;&#10;Description automatically generated">
            <a:extLst>
              <a:ext uri="{FF2B5EF4-FFF2-40B4-BE49-F238E27FC236}">
                <a16:creationId xmlns:a16="http://schemas.microsoft.com/office/drawing/2014/main" id="{8FC28103-24F6-8CE0-704C-3FD0400540CC}"/>
              </a:ext>
            </a:extLst>
          </p:cNvPr>
          <p:cNvPicPr>
            <a:picLocks noChangeAspect="1"/>
          </p:cNvPicPr>
          <p:nvPr/>
        </p:nvPicPr>
        <p:blipFill>
          <a:blip r:embed="rId3"/>
          <a:stretch>
            <a:fillRect/>
          </a:stretch>
        </p:blipFill>
        <p:spPr>
          <a:xfrm>
            <a:off x="9766168" y="0"/>
            <a:ext cx="2425831" cy="813204"/>
          </a:xfrm>
          <a:prstGeom prst="rect">
            <a:avLst/>
          </a:prstGeom>
        </p:spPr>
      </p:pic>
    </p:spTree>
    <p:extLst>
      <p:ext uri="{BB962C8B-B14F-4D97-AF65-F5344CB8AC3E}">
        <p14:creationId xmlns:p14="http://schemas.microsoft.com/office/powerpoint/2010/main" val="58924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268-17F4-7DB6-830E-3FB5053A13FC}"/>
              </a:ext>
            </a:extLst>
          </p:cNvPr>
          <p:cNvSpPr txBox="1">
            <a:spLocks/>
          </p:cNvSpPr>
          <p:nvPr/>
        </p:nvSpPr>
        <p:spPr>
          <a:xfrm>
            <a:off x="1023411" y="2892245"/>
            <a:ext cx="10577031" cy="53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12596F"/>
                </a:solidFill>
              </a:rPr>
              <a:t>Member Processes Recap</a:t>
            </a:r>
          </a:p>
        </p:txBody>
      </p:sp>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3"/>
          <a:stretch>
            <a:fillRect/>
          </a:stretch>
        </p:blipFill>
        <p:spPr>
          <a:xfrm>
            <a:off x="7136658" y="0"/>
            <a:ext cx="5055342" cy="1694688"/>
          </a:xfrm>
          <a:prstGeom prst="rect">
            <a:avLst/>
          </a:prstGeom>
        </p:spPr>
      </p:pic>
    </p:spTree>
    <p:extLst>
      <p:ext uri="{BB962C8B-B14F-4D97-AF65-F5344CB8AC3E}">
        <p14:creationId xmlns:p14="http://schemas.microsoft.com/office/powerpoint/2010/main" val="238475072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FBC8A2-6CC0-FBE7-F8B3-26558B54D153}"/>
              </a:ext>
            </a:extLst>
          </p:cNvPr>
          <p:cNvSpPr>
            <a:spLocks noGrp="1"/>
          </p:cNvSpPr>
          <p:nvPr>
            <p:ph idx="1"/>
          </p:nvPr>
        </p:nvSpPr>
        <p:spPr>
          <a:xfrm>
            <a:off x="463482" y="852773"/>
            <a:ext cx="11423717" cy="5455603"/>
          </a:xfrm>
        </p:spPr>
        <p:txBody>
          <a:bodyPr>
            <a:noAutofit/>
          </a:bodyPr>
          <a:lstStyle/>
          <a:p>
            <a:pPr marL="0" indent="0" algn="l">
              <a:lnSpc>
                <a:spcPct val="120000"/>
              </a:lnSpc>
              <a:buNone/>
            </a:pPr>
            <a:r>
              <a:rPr lang="en-US" sz="1600" b="1" i="0" strike="noStrike" dirty="0">
                <a:solidFill>
                  <a:srgbClr val="000000"/>
                </a:solidFill>
                <a:effectLst/>
                <a:latin typeface="Helvetica" pitchFamily="2" charset="0"/>
              </a:rPr>
              <a:t>SML Registrations</a:t>
            </a:r>
            <a:endParaRPr lang="en-US" sz="1600" b="0" i="0" strike="noStrike" dirty="0">
              <a:solidFill>
                <a:srgbClr val="000000"/>
              </a:solidFill>
              <a:effectLst/>
              <a:latin typeface="Helvetica" pitchFamily="2" charset="0"/>
            </a:endParaRPr>
          </a:p>
          <a:p>
            <a:pPr marL="457200" lvl="1" indent="0">
              <a:lnSpc>
                <a:spcPct val="120000"/>
              </a:lnSpc>
              <a:buNone/>
            </a:pPr>
            <a:r>
              <a:rPr lang="en-US" sz="1600" b="0" i="0" u="none" strike="noStrike" dirty="0">
                <a:solidFill>
                  <a:srgbClr val="000000"/>
                </a:solidFill>
                <a:effectLst/>
                <a:latin typeface="Helvetica" pitchFamily="2" charset="0"/>
              </a:rPr>
              <a:t>For SML registrations of access point details or customers, please email the completed worksheet attached to </a:t>
            </a:r>
            <a:r>
              <a:rPr lang="en-US" sz="1600" b="0" i="0" u="none" strike="noStrike" dirty="0">
                <a:solidFill>
                  <a:srgbClr val="000000"/>
                </a:solidFill>
                <a:effectLst/>
                <a:latin typeface="Helvetica" pitchFamily="2" charset="0"/>
                <a:hlinkClick r:id="rId2"/>
              </a:rPr>
              <a:t>registrar@dbn-alliance.org</a:t>
            </a:r>
            <a:endParaRPr lang="en-US" sz="1600" dirty="0">
              <a:solidFill>
                <a:srgbClr val="000000"/>
              </a:solidFill>
              <a:latin typeface="Helvetica" pitchFamily="2" charset="0"/>
            </a:endParaRPr>
          </a:p>
          <a:p>
            <a:pPr marL="457200" lvl="1" indent="0">
              <a:lnSpc>
                <a:spcPct val="120000"/>
              </a:lnSpc>
              <a:buNone/>
            </a:pPr>
            <a:endParaRPr lang="en-US" sz="1600" b="0" i="0" u="none" strike="noStrike" dirty="0">
              <a:solidFill>
                <a:srgbClr val="000000"/>
              </a:solidFill>
              <a:effectLst/>
              <a:latin typeface="Helvetica" pitchFamily="2" charset="0"/>
            </a:endParaRPr>
          </a:p>
          <a:p>
            <a:pPr marL="0" indent="0" algn="l">
              <a:lnSpc>
                <a:spcPct val="120000"/>
              </a:lnSpc>
              <a:buNone/>
            </a:pPr>
            <a:r>
              <a:rPr lang="en-US" sz="1600" b="1" i="0" strike="noStrike" dirty="0">
                <a:solidFill>
                  <a:srgbClr val="000000"/>
                </a:solidFill>
                <a:effectLst/>
                <a:latin typeface="Helvetica" pitchFamily="2" charset="0"/>
              </a:rPr>
              <a:t>Certificate Issuance</a:t>
            </a:r>
            <a:endParaRPr lang="en-US" sz="1600" b="0" i="0" strike="noStrike" dirty="0">
              <a:solidFill>
                <a:srgbClr val="000000"/>
              </a:solidFill>
              <a:effectLst/>
              <a:latin typeface="Helvetica" pitchFamily="2" charset="0"/>
            </a:endParaRPr>
          </a:p>
          <a:p>
            <a:pPr marL="457200" lvl="1" indent="0">
              <a:lnSpc>
                <a:spcPct val="120000"/>
              </a:lnSpc>
              <a:buNone/>
            </a:pPr>
            <a:r>
              <a:rPr lang="en-US" sz="1600" b="0" i="0" u="none" strike="noStrike" dirty="0">
                <a:solidFill>
                  <a:srgbClr val="000000"/>
                </a:solidFill>
                <a:effectLst/>
                <a:latin typeface="Helvetica" pitchFamily="2" charset="0"/>
              </a:rPr>
              <a:t>For certificate issuance, please send an email to </a:t>
            </a:r>
            <a:r>
              <a:rPr lang="en-US" sz="1600" b="0" i="0" u="none" strike="noStrike" dirty="0">
                <a:solidFill>
                  <a:srgbClr val="000000"/>
                </a:solidFill>
                <a:effectLst/>
                <a:latin typeface="Helvetica" pitchFamily="2" charset="0"/>
                <a:hlinkClick r:id="rId2"/>
              </a:rPr>
              <a:t>registrar@dbn-alliance.org</a:t>
            </a:r>
            <a:r>
              <a:rPr lang="en-US" sz="1600" b="0" i="0" u="none" strike="noStrike" dirty="0">
                <a:solidFill>
                  <a:srgbClr val="000000"/>
                </a:solidFill>
                <a:effectLst/>
                <a:latin typeface="Helvetica" pitchFamily="2" charset="0"/>
              </a:rPr>
              <a:t> requesting certificates for the domain required, there are three domains explained ion the attached slide deck, TEST, PRODUCTION and PILOT</a:t>
            </a:r>
          </a:p>
          <a:p>
            <a:pPr marL="457200" lvl="1" indent="0">
              <a:lnSpc>
                <a:spcPct val="120000"/>
              </a:lnSpc>
              <a:buNone/>
            </a:pPr>
            <a:endParaRPr lang="en-US" sz="1600" b="0" i="0" u="none" strike="noStrike" dirty="0">
              <a:solidFill>
                <a:srgbClr val="000000"/>
              </a:solidFill>
              <a:effectLst/>
              <a:latin typeface="Helvetica" pitchFamily="2" charset="0"/>
            </a:endParaRPr>
          </a:p>
          <a:p>
            <a:pPr marL="0" indent="0" algn="l">
              <a:lnSpc>
                <a:spcPct val="120000"/>
              </a:lnSpc>
              <a:buNone/>
            </a:pPr>
            <a:r>
              <a:rPr lang="en-US" sz="1600" b="1" i="0" strike="noStrike" dirty="0">
                <a:solidFill>
                  <a:srgbClr val="000000"/>
                </a:solidFill>
                <a:effectLst/>
                <a:latin typeface="Helvetica" pitchFamily="2" charset="0"/>
              </a:rPr>
              <a:t>SMP Registration Services</a:t>
            </a:r>
            <a:endParaRPr lang="en-US" sz="1600" b="0" i="0" strike="noStrike" dirty="0">
              <a:solidFill>
                <a:srgbClr val="000000"/>
              </a:solidFill>
              <a:effectLst/>
              <a:latin typeface="Helvetica" pitchFamily="2" charset="0"/>
            </a:endParaRPr>
          </a:p>
          <a:p>
            <a:pPr marL="457200" lvl="1" indent="0">
              <a:lnSpc>
                <a:spcPct val="120000"/>
              </a:lnSpc>
              <a:buNone/>
            </a:pPr>
            <a:r>
              <a:rPr lang="en-US" sz="1600" b="0" i="0" u="none" strike="noStrike" dirty="0">
                <a:solidFill>
                  <a:srgbClr val="000000"/>
                </a:solidFill>
                <a:effectLst/>
                <a:latin typeface="Helvetica" pitchFamily="2" charset="0"/>
              </a:rPr>
              <a:t>If you are not providing your own SMP services as an Access Point, please let the registrar know at </a:t>
            </a:r>
          </a:p>
          <a:p>
            <a:pPr marL="457200" lvl="1" indent="0">
              <a:lnSpc>
                <a:spcPct val="120000"/>
              </a:lnSpc>
              <a:buNone/>
            </a:pPr>
            <a:r>
              <a:rPr lang="en-US" sz="1600" b="0" i="0" u="none" strike="noStrike" dirty="0">
                <a:solidFill>
                  <a:srgbClr val="000000"/>
                </a:solidFill>
                <a:effectLst/>
                <a:latin typeface="Helvetica" pitchFamily="2" charset="0"/>
                <a:hlinkClick r:id="rId2"/>
              </a:rPr>
              <a:t>registrar@dbn-alliance.org </a:t>
            </a:r>
            <a:r>
              <a:rPr lang="en-US" sz="1600" b="0" i="0" u="none" strike="noStrike" dirty="0">
                <a:solidFill>
                  <a:srgbClr val="000000"/>
                </a:solidFill>
                <a:effectLst/>
                <a:latin typeface="Helvetica" pitchFamily="2" charset="0"/>
              </a:rPr>
              <a:t>and we can discuss </a:t>
            </a:r>
            <a:r>
              <a:rPr lang="en-US" sz="1600" b="0" i="0" u="none" strike="noStrike" dirty="0" err="1">
                <a:solidFill>
                  <a:srgbClr val="000000"/>
                </a:solidFill>
                <a:effectLst/>
                <a:latin typeface="Helvetica" pitchFamily="2" charset="0"/>
              </a:rPr>
              <a:t>DBNAlliance</a:t>
            </a:r>
            <a:r>
              <a:rPr lang="en-US" sz="1600" b="0" i="0" u="none" strike="noStrike" dirty="0">
                <a:solidFill>
                  <a:srgbClr val="000000"/>
                </a:solidFill>
                <a:effectLst/>
                <a:latin typeface="Helvetica" pitchFamily="2" charset="0"/>
              </a:rPr>
              <a:t> providing SMP services on your behalf for you and your customers</a:t>
            </a:r>
            <a:r>
              <a:rPr lang="en-US" sz="1600" dirty="0">
                <a:solidFill>
                  <a:srgbClr val="000000"/>
                </a:solidFill>
                <a:latin typeface="Helvetica" pitchFamily="2" charset="0"/>
              </a:rPr>
              <a:t>?</a:t>
            </a:r>
            <a:endParaRPr lang="en-US" sz="1600" b="0" i="0" u="none" strike="noStrike" dirty="0">
              <a:solidFill>
                <a:srgbClr val="000000"/>
              </a:solidFill>
              <a:effectLst/>
              <a:latin typeface="Helvetica" pitchFamily="2" charset="0"/>
            </a:endParaRPr>
          </a:p>
        </p:txBody>
      </p:sp>
      <p:sp>
        <p:nvSpPr>
          <p:cNvPr id="6" name="Title 1">
            <a:extLst>
              <a:ext uri="{FF2B5EF4-FFF2-40B4-BE49-F238E27FC236}">
                <a16:creationId xmlns:a16="http://schemas.microsoft.com/office/drawing/2014/main" id="{F02C828B-D1ED-DDAD-6EF1-D02A3C4F17D5}"/>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New Member Onboarding (1 of 2)</a:t>
            </a:r>
            <a:endParaRPr lang="en-US" sz="3200" kern="100" dirty="0">
              <a:solidFill>
                <a:srgbClr val="F98137"/>
              </a:solidFill>
              <a:latin typeface="+mj-lt"/>
              <a:cs typeface="Times New Roman" panose="02020603050405020304" pitchFamily="18" charset="0"/>
            </a:endParaRPr>
          </a:p>
        </p:txBody>
      </p:sp>
      <p:pic>
        <p:nvPicPr>
          <p:cNvPr id="2" name="Picture 1" descr="A close-up of a logo&#10;&#10;Description automatically generated">
            <a:extLst>
              <a:ext uri="{FF2B5EF4-FFF2-40B4-BE49-F238E27FC236}">
                <a16:creationId xmlns:a16="http://schemas.microsoft.com/office/drawing/2014/main" id="{84ED5B24-1C85-74DE-3BD0-45507D817436}"/>
              </a:ext>
            </a:extLst>
          </p:cNvPr>
          <p:cNvPicPr>
            <a:picLocks noChangeAspect="1"/>
          </p:cNvPicPr>
          <p:nvPr/>
        </p:nvPicPr>
        <p:blipFill>
          <a:blip r:embed="rId3"/>
          <a:stretch>
            <a:fillRect/>
          </a:stretch>
        </p:blipFill>
        <p:spPr>
          <a:xfrm>
            <a:off x="9766168" y="0"/>
            <a:ext cx="2425831" cy="813204"/>
          </a:xfrm>
          <a:prstGeom prst="rect">
            <a:avLst/>
          </a:prstGeom>
        </p:spPr>
      </p:pic>
    </p:spTree>
    <p:extLst>
      <p:ext uri="{BB962C8B-B14F-4D97-AF65-F5344CB8AC3E}">
        <p14:creationId xmlns:p14="http://schemas.microsoft.com/office/powerpoint/2010/main" val="2684533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FBC8A2-6CC0-FBE7-F8B3-26558B54D153}"/>
              </a:ext>
            </a:extLst>
          </p:cNvPr>
          <p:cNvSpPr>
            <a:spLocks noGrp="1"/>
          </p:cNvSpPr>
          <p:nvPr>
            <p:ph idx="1"/>
          </p:nvPr>
        </p:nvSpPr>
        <p:spPr>
          <a:xfrm>
            <a:off x="463482" y="852773"/>
            <a:ext cx="11423717" cy="5455603"/>
          </a:xfrm>
        </p:spPr>
        <p:txBody>
          <a:bodyPr>
            <a:noAutofit/>
          </a:bodyPr>
          <a:lstStyle/>
          <a:p>
            <a:pPr marL="0" indent="0" algn="l">
              <a:lnSpc>
                <a:spcPct val="120000"/>
              </a:lnSpc>
              <a:buNone/>
            </a:pPr>
            <a:r>
              <a:rPr lang="en-US" sz="1600" b="1" i="0" strike="noStrike" dirty="0">
                <a:solidFill>
                  <a:srgbClr val="000000"/>
                </a:solidFill>
                <a:effectLst/>
                <a:latin typeface="Helvetica" pitchFamily="2" charset="0"/>
              </a:rPr>
              <a:t>Committees and Workgroups</a:t>
            </a:r>
            <a:endParaRPr lang="en-US" sz="1600" b="0" i="0" strike="noStrike" dirty="0">
              <a:solidFill>
                <a:srgbClr val="000000"/>
              </a:solidFill>
              <a:effectLst/>
              <a:latin typeface="Helvetica" pitchFamily="2" charset="0"/>
            </a:endParaRPr>
          </a:p>
          <a:p>
            <a:pPr marL="457200" lvl="1" indent="0">
              <a:lnSpc>
                <a:spcPct val="120000"/>
              </a:lnSpc>
              <a:buNone/>
            </a:pPr>
            <a:r>
              <a:rPr lang="en-US" sz="1600" b="0" i="0" u="none" strike="noStrike" dirty="0">
                <a:solidFill>
                  <a:srgbClr val="000000"/>
                </a:solidFill>
                <a:effectLst/>
                <a:latin typeface="Helvetica" pitchFamily="2" charset="0"/>
              </a:rPr>
              <a:t>Please email the relevant Committee email to ask for your team members to be registered:</a:t>
            </a:r>
          </a:p>
          <a:p>
            <a:pPr marL="914400" lvl="2" indent="0">
              <a:lnSpc>
                <a:spcPct val="120000"/>
              </a:lnSpc>
              <a:buNone/>
            </a:pPr>
            <a:r>
              <a:rPr lang="en-US" sz="1600" b="0" i="0" u="none" strike="noStrike" dirty="0">
                <a:solidFill>
                  <a:srgbClr val="000000"/>
                </a:solidFill>
                <a:effectLst/>
                <a:latin typeface="Helvetica" pitchFamily="2" charset="0"/>
              </a:rPr>
              <a:t>Technical Committee - </a:t>
            </a:r>
            <a:r>
              <a:rPr lang="en-US" sz="1600" b="0" i="0" u="none" strike="noStrike" dirty="0">
                <a:solidFill>
                  <a:srgbClr val="000000"/>
                </a:solidFill>
                <a:effectLst/>
                <a:latin typeface="Helvetica" pitchFamily="2" charset="0"/>
                <a:hlinkClick r:id="rId2"/>
              </a:rPr>
              <a:t>techcommittee@dbn-alliance.org</a:t>
            </a:r>
            <a:endParaRPr lang="en-US" sz="1600" b="0" i="0" u="none" strike="noStrike" dirty="0">
              <a:solidFill>
                <a:srgbClr val="000000"/>
              </a:solidFill>
              <a:effectLst/>
              <a:latin typeface="Helvetica" pitchFamily="2" charset="0"/>
            </a:endParaRPr>
          </a:p>
          <a:p>
            <a:pPr marL="914400" lvl="2" indent="0">
              <a:lnSpc>
                <a:spcPct val="120000"/>
              </a:lnSpc>
              <a:buNone/>
            </a:pPr>
            <a:r>
              <a:rPr lang="en-US" sz="1600" b="0" i="0" u="none" strike="noStrike" dirty="0">
                <a:solidFill>
                  <a:srgbClr val="000000"/>
                </a:solidFill>
                <a:effectLst/>
                <a:latin typeface="Helvetica" pitchFamily="2" charset="0"/>
              </a:rPr>
              <a:t>Marketing and Membership Committee - </a:t>
            </a:r>
            <a:r>
              <a:rPr lang="en-US" sz="1600" b="0" i="0" u="none" strike="noStrike" dirty="0">
                <a:solidFill>
                  <a:srgbClr val="000000"/>
                </a:solidFill>
                <a:effectLst/>
                <a:latin typeface="Helvetica" pitchFamily="2" charset="0"/>
                <a:hlinkClick r:id="rId3"/>
              </a:rPr>
              <a:t>marketing@dbn-alliance.org</a:t>
            </a:r>
            <a:endParaRPr lang="en-US" sz="1600" b="0" i="0" u="none" strike="noStrike" dirty="0">
              <a:solidFill>
                <a:srgbClr val="000000"/>
              </a:solidFill>
              <a:effectLst/>
              <a:latin typeface="Helvetica" pitchFamily="2" charset="0"/>
            </a:endParaRPr>
          </a:p>
          <a:p>
            <a:pPr marL="914400" lvl="2" indent="0">
              <a:lnSpc>
                <a:spcPct val="120000"/>
              </a:lnSpc>
              <a:buNone/>
            </a:pPr>
            <a:endParaRPr lang="en-US" sz="1600" b="0" i="0" u="none" strike="noStrike" dirty="0">
              <a:solidFill>
                <a:srgbClr val="000000"/>
              </a:solidFill>
              <a:effectLst/>
              <a:latin typeface="Helvetica" pitchFamily="2" charset="0"/>
            </a:endParaRPr>
          </a:p>
          <a:p>
            <a:pPr marL="0" indent="0" algn="l">
              <a:lnSpc>
                <a:spcPct val="120000"/>
              </a:lnSpc>
              <a:buNone/>
            </a:pPr>
            <a:r>
              <a:rPr lang="en-US" sz="1600" b="1" i="0" strike="noStrike" dirty="0">
                <a:solidFill>
                  <a:srgbClr val="000000"/>
                </a:solidFill>
                <a:effectLst/>
                <a:latin typeface="Helvetica" pitchFamily="2" charset="0"/>
              </a:rPr>
              <a:t>Member Website &amp; GITHUB</a:t>
            </a:r>
            <a:endParaRPr lang="en-US" sz="1600" b="0" i="0" strike="noStrike" dirty="0">
              <a:solidFill>
                <a:srgbClr val="000000"/>
              </a:solidFill>
              <a:effectLst/>
              <a:latin typeface="Helvetica" pitchFamily="2" charset="0"/>
            </a:endParaRPr>
          </a:p>
          <a:p>
            <a:pPr marL="457200" lvl="1" indent="0">
              <a:lnSpc>
                <a:spcPct val="120000"/>
              </a:lnSpc>
              <a:buNone/>
            </a:pPr>
            <a:r>
              <a:rPr lang="en-US" sz="1600" dirty="0">
                <a:solidFill>
                  <a:srgbClr val="000000"/>
                </a:solidFill>
                <a:latin typeface="Helvetica" pitchFamily="2" charset="0"/>
              </a:rPr>
              <a:t>Do we have your approved logo file to add to the members website, please can you send it to</a:t>
            </a:r>
          </a:p>
          <a:p>
            <a:pPr marL="457200" lvl="1" indent="0">
              <a:lnSpc>
                <a:spcPct val="120000"/>
              </a:lnSpc>
              <a:buNone/>
            </a:pPr>
            <a:r>
              <a:rPr lang="en-US" sz="1600" u="sng" dirty="0" err="1">
                <a:solidFill>
                  <a:srgbClr val="12596F"/>
                </a:solidFill>
                <a:latin typeface="Helvetica" pitchFamily="2" charset="0"/>
              </a:rPr>
              <a:t>membership@dbn-alliance.org</a:t>
            </a:r>
            <a:r>
              <a:rPr lang="en-US" sz="1600" dirty="0">
                <a:solidFill>
                  <a:srgbClr val="12596F"/>
                </a:solidFill>
                <a:latin typeface="Helvetica" pitchFamily="2" charset="0"/>
              </a:rPr>
              <a:t> </a:t>
            </a:r>
            <a:r>
              <a:rPr lang="en-US" sz="1600" dirty="0">
                <a:solidFill>
                  <a:srgbClr val="000000"/>
                </a:solidFill>
                <a:latin typeface="Helvetica" pitchFamily="2" charset="0"/>
              </a:rPr>
              <a:t>and it will be added to the website?  If you provide </a:t>
            </a:r>
            <a:r>
              <a:rPr lang="en-US" sz="1600" dirty="0" err="1">
                <a:solidFill>
                  <a:srgbClr val="000000"/>
                </a:solidFill>
                <a:latin typeface="Helvetica" pitchFamily="2" charset="0"/>
              </a:rPr>
              <a:t>whitelabeled</a:t>
            </a:r>
            <a:r>
              <a:rPr lang="en-US" sz="1600" dirty="0">
                <a:solidFill>
                  <a:srgbClr val="000000"/>
                </a:solidFill>
                <a:latin typeface="Helvetica" pitchFamily="2" charset="0"/>
              </a:rPr>
              <a:t> services you can note this in your member entry on the website.  Get access to the GITHUB Technical Repository, send the request to </a:t>
            </a:r>
            <a:r>
              <a:rPr lang="en-US" sz="1600" u="sng" dirty="0" err="1">
                <a:solidFill>
                  <a:srgbClr val="12596F"/>
                </a:solidFill>
                <a:latin typeface="Helvetica" pitchFamily="2" charset="0"/>
              </a:rPr>
              <a:t>techcommittee@dbn-alliance.org</a:t>
            </a:r>
            <a:endParaRPr lang="en-US" sz="1600" u="sng" dirty="0">
              <a:solidFill>
                <a:srgbClr val="12596F"/>
              </a:solidFill>
              <a:latin typeface="Helvetica" pitchFamily="2" charset="0"/>
            </a:endParaRPr>
          </a:p>
          <a:p>
            <a:pPr marL="0" indent="0" algn="l">
              <a:lnSpc>
                <a:spcPct val="120000"/>
              </a:lnSpc>
              <a:buNone/>
            </a:pPr>
            <a:endParaRPr lang="en-US" sz="1600" b="1" dirty="0">
              <a:solidFill>
                <a:srgbClr val="000000"/>
              </a:solidFill>
              <a:latin typeface="Helvetica" pitchFamily="2" charset="0"/>
            </a:endParaRPr>
          </a:p>
          <a:p>
            <a:pPr marL="0" indent="0" algn="l">
              <a:lnSpc>
                <a:spcPct val="120000"/>
              </a:lnSpc>
              <a:buNone/>
            </a:pPr>
            <a:r>
              <a:rPr lang="en-US" sz="1600" b="1" dirty="0">
                <a:solidFill>
                  <a:srgbClr val="000000"/>
                </a:solidFill>
                <a:latin typeface="Helvetica" pitchFamily="2" charset="0"/>
              </a:rPr>
              <a:t>Access Point Accreditation</a:t>
            </a:r>
            <a:endParaRPr lang="en-US" sz="1600" b="0" i="0" strike="noStrike" dirty="0">
              <a:solidFill>
                <a:srgbClr val="000000"/>
              </a:solidFill>
              <a:effectLst/>
              <a:latin typeface="Helvetica" pitchFamily="2" charset="0"/>
            </a:endParaRPr>
          </a:p>
          <a:p>
            <a:pPr marL="457200" lvl="1" indent="0">
              <a:lnSpc>
                <a:spcPct val="120000"/>
              </a:lnSpc>
              <a:buNone/>
            </a:pPr>
            <a:r>
              <a:rPr lang="en-US" sz="1600" b="0" i="0" u="none" strike="noStrike" dirty="0">
                <a:solidFill>
                  <a:srgbClr val="000000"/>
                </a:solidFill>
                <a:effectLst/>
                <a:latin typeface="Helvetica" pitchFamily="2" charset="0"/>
              </a:rPr>
              <a:t>Once your Access Point is developed, it will be able to test it’s operations are compatible with the rest of the Access Points on the Exchange Framework through the Access Point Accreditation process.  The Shared Services team will guide the Access Point support staff through the process and issue the accreditation certificate at completion. </a:t>
            </a:r>
          </a:p>
          <a:p>
            <a:pPr marL="457200" lvl="1" indent="0">
              <a:lnSpc>
                <a:spcPct val="120000"/>
              </a:lnSpc>
              <a:buNone/>
            </a:pPr>
            <a:endParaRPr lang="en-US" sz="1600" b="0" i="0" u="none" strike="noStrike" dirty="0">
              <a:solidFill>
                <a:srgbClr val="000000"/>
              </a:solidFill>
              <a:effectLst/>
              <a:latin typeface="Helvetica" pitchFamily="2" charset="0"/>
            </a:endParaRPr>
          </a:p>
        </p:txBody>
      </p:sp>
      <p:sp>
        <p:nvSpPr>
          <p:cNvPr id="6" name="Title 1">
            <a:extLst>
              <a:ext uri="{FF2B5EF4-FFF2-40B4-BE49-F238E27FC236}">
                <a16:creationId xmlns:a16="http://schemas.microsoft.com/office/drawing/2014/main" id="{F02C828B-D1ED-DDAD-6EF1-D02A3C4F17D5}"/>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New Member Onboarding (2 of 2)</a:t>
            </a:r>
            <a:endParaRPr lang="en-US" sz="3200" kern="100" dirty="0">
              <a:solidFill>
                <a:srgbClr val="F98137"/>
              </a:solidFill>
              <a:latin typeface="+mj-lt"/>
              <a:cs typeface="Times New Roman" panose="02020603050405020304" pitchFamily="18" charset="0"/>
            </a:endParaRPr>
          </a:p>
        </p:txBody>
      </p:sp>
      <p:pic>
        <p:nvPicPr>
          <p:cNvPr id="2" name="Picture 1" descr="A close-up of a logo&#10;&#10;Description automatically generated">
            <a:extLst>
              <a:ext uri="{FF2B5EF4-FFF2-40B4-BE49-F238E27FC236}">
                <a16:creationId xmlns:a16="http://schemas.microsoft.com/office/drawing/2014/main" id="{84ED5B24-1C85-74DE-3BD0-45507D817436}"/>
              </a:ext>
            </a:extLst>
          </p:cNvPr>
          <p:cNvPicPr>
            <a:picLocks noChangeAspect="1"/>
          </p:cNvPicPr>
          <p:nvPr/>
        </p:nvPicPr>
        <p:blipFill>
          <a:blip r:embed="rId4"/>
          <a:stretch>
            <a:fillRect/>
          </a:stretch>
        </p:blipFill>
        <p:spPr>
          <a:xfrm>
            <a:off x="9766168" y="0"/>
            <a:ext cx="2425831" cy="813204"/>
          </a:xfrm>
          <a:prstGeom prst="rect">
            <a:avLst/>
          </a:prstGeom>
        </p:spPr>
      </p:pic>
    </p:spTree>
    <p:extLst>
      <p:ext uri="{BB962C8B-B14F-4D97-AF65-F5344CB8AC3E}">
        <p14:creationId xmlns:p14="http://schemas.microsoft.com/office/powerpoint/2010/main" val="1493258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6A719-3EDA-A04F-9F24-C1C7D9C0CFDF}"/>
              </a:ext>
            </a:extLst>
          </p:cNvPr>
          <p:cNvSpPr>
            <a:spLocks noGrp="1"/>
          </p:cNvSpPr>
          <p:nvPr>
            <p:ph idx="1"/>
          </p:nvPr>
        </p:nvSpPr>
        <p:spPr>
          <a:xfrm>
            <a:off x="660922" y="1532895"/>
            <a:ext cx="11128742" cy="4436539"/>
          </a:xfrm>
        </p:spPr>
        <p:txBody>
          <a:bodyPr>
            <a:noAutofit/>
          </a:bodyPr>
          <a:lstStyle/>
          <a:p>
            <a:pPr marL="0" indent="0">
              <a:buNone/>
            </a:pPr>
            <a:r>
              <a:rPr lang="en-US" sz="1800" kern="100" dirty="0">
                <a:latin typeface="Calibri Light (Koppen)"/>
                <a:ea typeface="Calibri" panose="020F0502020204030204" pitchFamily="34" charset="0"/>
                <a:cs typeface="Times New Roman" panose="02020603050405020304" pitchFamily="18" charset="0"/>
              </a:rPr>
              <a:t>Agenda for the face to face meeting in Houston Texas on the </a:t>
            </a:r>
            <a:r>
              <a:rPr lang="en-US" sz="1800" b="1" kern="100" dirty="0">
                <a:latin typeface="Calibri Light (Koppen)"/>
                <a:ea typeface="Calibri" panose="020F0502020204030204" pitchFamily="34" charset="0"/>
                <a:cs typeface="Times New Roman" panose="02020603050405020304" pitchFamily="18" charset="0"/>
              </a:rPr>
              <a:t>19th September 2024</a:t>
            </a:r>
          </a:p>
          <a:p>
            <a:pPr marL="0" indent="0">
              <a:buNone/>
            </a:pPr>
            <a:endParaRPr lang="en-US" sz="1800" kern="100" dirty="0">
              <a:latin typeface="Calibri Light (Koppen)"/>
              <a:ea typeface="Calibri" panose="020F0502020204030204" pitchFamily="34" charset="0"/>
              <a:cs typeface="Times New Roman" panose="02020603050405020304" pitchFamily="18" charset="0"/>
            </a:endParaRPr>
          </a:p>
          <a:p>
            <a:pPr marL="0" indent="0">
              <a:buNone/>
            </a:pPr>
            <a:r>
              <a:rPr lang="en-US" sz="1800" kern="100" dirty="0">
                <a:latin typeface="Calibri Light (Koppen)"/>
                <a:ea typeface="Calibri" panose="020F0502020204030204" pitchFamily="34" charset="0"/>
                <a:cs typeface="Times New Roman" panose="02020603050405020304" pitchFamily="18" charset="0"/>
              </a:rPr>
              <a:t>The evening before (18th) we will plan to hold an evening reception in Houston at a local restaurant, location to be confirmed, attendance is not mandatory but if Members are in Houston then they are invited to participate.</a:t>
            </a:r>
          </a:p>
          <a:p>
            <a:r>
              <a:rPr lang="en-US" sz="1800" kern="100" dirty="0">
                <a:latin typeface="Calibri Light (Koppen)"/>
                <a:ea typeface="Calibri" panose="020F0502020204030204" pitchFamily="34" charset="0"/>
                <a:cs typeface="Times New Roman" panose="02020603050405020304" pitchFamily="18" charset="0"/>
              </a:rPr>
              <a:t>The format of the day is:</a:t>
            </a:r>
          </a:p>
          <a:p>
            <a:pPr marL="0" indent="0">
              <a:buNone/>
            </a:pPr>
            <a:r>
              <a:rPr lang="en-US" sz="1800" kern="100" dirty="0">
                <a:latin typeface="Calibri Light (Koppen)"/>
                <a:ea typeface="Calibri" panose="020F0502020204030204" pitchFamily="34" charset="0"/>
                <a:cs typeface="Times New Roman" panose="02020603050405020304" pitchFamily="18" charset="0"/>
              </a:rPr>
              <a:t>	 0900-1000  Member meeting to elect/re-elect the Board Members</a:t>
            </a:r>
          </a:p>
          <a:p>
            <a:pPr marL="0" indent="0">
              <a:buNone/>
            </a:pPr>
            <a:r>
              <a:rPr lang="en-US" sz="1800" kern="100" dirty="0">
                <a:latin typeface="Calibri Light (Koppen)"/>
                <a:ea typeface="Calibri" panose="020F0502020204030204" pitchFamily="34" charset="0"/>
                <a:cs typeface="Times New Roman" panose="02020603050405020304" pitchFamily="18" charset="0"/>
              </a:rPr>
              <a:t>	1030-1130   Board Meeting to welcome new board members</a:t>
            </a:r>
          </a:p>
          <a:p>
            <a:pPr marL="0" indent="0">
              <a:buNone/>
            </a:pPr>
            <a:r>
              <a:rPr lang="en-US" sz="1800" kern="100" dirty="0">
                <a:latin typeface="Calibri Light (Koppen)"/>
                <a:ea typeface="Calibri" panose="020F0502020204030204" pitchFamily="34" charset="0"/>
                <a:cs typeface="Times New Roman" panose="02020603050405020304" pitchFamily="18" charset="0"/>
              </a:rPr>
              <a:t>	1130-1230  Lunch</a:t>
            </a:r>
          </a:p>
          <a:p>
            <a:pPr marL="0" indent="0">
              <a:buNone/>
            </a:pPr>
            <a:r>
              <a:rPr lang="en-US" sz="1800" kern="100" dirty="0">
                <a:latin typeface="Calibri Light (Koppen)"/>
                <a:ea typeface="Calibri" panose="020F0502020204030204" pitchFamily="34" charset="0"/>
                <a:cs typeface="Times New Roman" panose="02020603050405020304" pitchFamily="18" charset="0"/>
              </a:rPr>
              <a:t>	1230-1530  Combined Members Meeting - Technical and Marketing Committees to present</a:t>
            </a:r>
          </a:p>
          <a:p>
            <a:pPr marL="0" indent="0">
              <a:buNone/>
            </a:pPr>
            <a:r>
              <a:rPr lang="en-US" sz="1800" kern="100" dirty="0">
                <a:latin typeface="Calibri Light (Koppen)"/>
                <a:ea typeface="Calibri" panose="020F0502020204030204" pitchFamily="34" charset="0"/>
                <a:cs typeface="Times New Roman" panose="02020603050405020304" pitchFamily="18" charset="0"/>
              </a:rPr>
              <a:t>		    (open invitation to new potential members too)</a:t>
            </a:r>
          </a:p>
          <a:p>
            <a:pPr marL="0" indent="0">
              <a:buNone/>
            </a:pPr>
            <a:r>
              <a:rPr lang="en-US" sz="1800" kern="100" dirty="0">
                <a:latin typeface="Calibri Light (Koppen)"/>
                <a:ea typeface="Calibri" panose="020F0502020204030204" pitchFamily="34" charset="0"/>
                <a:cs typeface="Times New Roman" panose="02020603050405020304" pitchFamily="18" charset="0"/>
              </a:rPr>
              <a:t>	1530          Adjourn</a:t>
            </a:r>
          </a:p>
          <a:p>
            <a:pPr marL="0" indent="0">
              <a:buNone/>
            </a:pPr>
            <a:endParaRPr lang="en-US" sz="1800" kern="100" dirty="0">
              <a:latin typeface="Calibri Light (Koppen)"/>
              <a:ea typeface="Calibri" panose="020F0502020204030204" pitchFamily="34" charset="0"/>
              <a:cs typeface="Times New Roman" panose="02020603050405020304" pitchFamily="18" charset="0"/>
            </a:endParaRPr>
          </a:p>
          <a:p>
            <a:pPr marL="0" indent="0">
              <a:buNone/>
            </a:pPr>
            <a:endParaRPr lang="en-US" sz="1800" kern="100" dirty="0">
              <a:latin typeface="Calibri Light (Koppen)"/>
              <a:ea typeface="Calibri" panose="020F0502020204030204" pitchFamily="34" charset="0"/>
              <a:cs typeface="Times New Roman" panose="02020603050405020304" pitchFamily="18" charset="0"/>
            </a:endParaRPr>
          </a:p>
          <a:p>
            <a:pPr marL="0" indent="0">
              <a:buNone/>
            </a:pPr>
            <a:endParaRPr lang="en-US" sz="1800" kern="100" dirty="0">
              <a:latin typeface="Calibri Light (Koppen)"/>
              <a:ea typeface="Calibri" panose="020F0502020204030204" pitchFamily="34" charset="0"/>
              <a:cs typeface="Times New Roman" panose="02020603050405020304" pitchFamily="18" charset="0"/>
            </a:endParaRPr>
          </a:p>
          <a:p>
            <a:pPr marL="0" indent="0">
              <a:buNone/>
            </a:pPr>
            <a:endParaRPr lang="en-US" sz="1800" kern="100" dirty="0">
              <a:latin typeface="Calibri Light (Koppen)"/>
              <a:ea typeface="Calibri" panose="020F0502020204030204" pitchFamily="34" charset="0"/>
              <a:cs typeface="Times New Roman" panose="02020603050405020304" pitchFamily="18" charset="0"/>
            </a:endParaRPr>
          </a:p>
          <a:p>
            <a:pPr marL="0" indent="0">
              <a:buNone/>
            </a:pPr>
            <a:endParaRPr lang="en-US" sz="1800" kern="100" dirty="0">
              <a:latin typeface="Calibri Light (Koppen)"/>
              <a:ea typeface="Calibri" panose="020F0502020204030204" pitchFamily="34" charset="0"/>
              <a:cs typeface="Times New Roman" panose="02020603050405020304" pitchFamily="18" charset="0"/>
            </a:endParaRPr>
          </a:p>
          <a:p>
            <a:pPr marL="0" indent="0">
              <a:buNone/>
            </a:pPr>
            <a:endParaRPr lang="en-US" sz="1800" kern="100" dirty="0">
              <a:latin typeface="Calibri Light (Koppen)"/>
              <a:ea typeface="Calibri" panose="020F0502020204030204" pitchFamily="34" charset="0"/>
              <a:cs typeface="Times New Roman" panose="02020603050405020304" pitchFamily="18" charset="0"/>
            </a:endParaRPr>
          </a:p>
          <a:p>
            <a:pPr marL="0" indent="0">
              <a:buNone/>
            </a:pPr>
            <a:endParaRPr lang="en-US" sz="1800" kern="100" dirty="0">
              <a:latin typeface="Calibri Light (Koppen)"/>
              <a:ea typeface="Calibri" panose="020F0502020204030204" pitchFamily="34" charset="0"/>
              <a:cs typeface="Times New Roman" panose="02020603050405020304" pitchFamily="18" charset="0"/>
            </a:endParaRPr>
          </a:p>
          <a:p>
            <a:pPr marL="0" indent="0">
              <a:buNone/>
            </a:pPr>
            <a:endParaRPr lang="en-US" sz="1800" kern="100" dirty="0">
              <a:ea typeface="Calibri" panose="020F0502020204030204" pitchFamily="34" charset="0"/>
              <a:cs typeface="Times New Roman" panose="02020603050405020304" pitchFamily="18" charset="0"/>
            </a:endParaRPr>
          </a:p>
          <a:p>
            <a:pPr marL="0" indent="0">
              <a:spcAft>
                <a:spcPts val="800"/>
              </a:spcAft>
              <a:buFont typeface="Arial" panose="020B0604020202020204" pitchFamily="34" charset="0"/>
              <a:buNone/>
            </a:pPr>
            <a:endParaRPr lang="en-US" sz="1800" kern="100" dirty="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kern="100" dirty="0">
              <a:latin typeface="Calibri Light (Koppen)"/>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kern="100" dirty="0">
              <a:latin typeface="Calibri Light (Koppen)"/>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kern="100" dirty="0">
              <a:latin typeface="Calibri Light (Koppen)"/>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kern="100" dirty="0">
              <a:latin typeface="Calibri Light (Koppen)"/>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1921D76F-9846-6637-5BC9-A72A2CB7D5E4}"/>
              </a:ext>
            </a:extLst>
          </p:cNvPr>
          <p:cNvSpPr>
            <a:spLocks noGrp="1"/>
          </p:cNvSpPr>
          <p:nvPr>
            <p:ph type="title"/>
          </p:nvPr>
        </p:nvSpPr>
        <p:spPr>
          <a:xfrm>
            <a:off x="225058" y="135719"/>
            <a:ext cx="10515600" cy="717054"/>
          </a:xfrm>
        </p:spPr>
        <p:txBody>
          <a:bodyPr>
            <a:normAutofit/>
          </a:bodyPr>
          <a:lstStyle/>
          <a:p>
            <a:pPr marR="0" algn="l">
              <a:spcBef>
                <a:spcPts val="200"/>
              </a:spcBef>
              <a:spcAft>
                <a:spcPts val="0"/>
              </a:spcAft>
            </a:pPr>
            <a:r>
              <a:rPr lang="en-US" sz="3200" kern="100" dirty="0">
                <a:solidFill>
                  <a:srgbClr val="0C596F"/>
                </a:solidFill>
                <a:latin typeface="+mj-lt"/>
                <a:cs typeface="Times New Roman" panose="02020603050405020304" pitchFamily="18" charset="0"/>
              </a:rPr>
              <a:t>Members Meeting - Houston</a:t>
            </a:r>
            <a:endParaRPr lang="en-US" sz="3200" kern="100" dirty="0">
              <a:solidFill>
                <a:srgbClr val="F98137"/>
              </a:solidFill>
              <a:latin typeface="+mj-lt"/>
              <a:cs typeface="Times New Roman" panose="02020603050405020304" pitchFamily="18" charset="0"/>
            </a:endParaRPr>
          </a:p>
        </p:txBody>
      </p:sp>
      <p:pic>
        <p:nvPicPr>
          <p:cNvPr id="8" name="Picture 7" descr="A close-up of a logo&#10;&#10;Description automatically generated">
            <a:extLst>
              <a:ext uri="{FF2B5EF4-FFF2-40B4-BE49-F238E27FC236}">
                <a16:creationId xmlns:a16="http://schemas.microsoft.com/office/drawing/2014/main" id="{198EF7A9-1AD4-980D-B3D9-D368473A5EE2}"/>
              </a:ext>
            </a:extLst>
          </p:cNvPr>
          <p:cNvPicPr>
            <a:picLocks noChangeAspect="1"/>
          </p:cNvPicPr>
          <p:nvPr/>
        </p:nvPicPr>
        <p:blipFill>
          <a:blip r:embed="rId2"/>
          <a:stretch>
            <a:fillRect/>
          </a:stretch>
        </p:blipFill>
        <p:spPr>
          <a:xfrm>
            <a:off x="9766168" y="0"/>
            <a:ext cx="2425831" cy="813204"/>
          </a:xfrm>
          <a:prstGeom prst="rect">
            <a:avLst/>
          </a:prstGeom>
        </p:spPr>
      </p:pic>
    </p:spTree>
    <p:extLst>
      <p:ext uri="{BB962C8B-B14F-4D97-AF65-F5344CB8AC3E}">
        <p14:creationId xmlns:p14="http://schemas.microsoft.com/office/powerpoint/2010/main" val="2728219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268-17F4-7DB6-830E-3FB5053A13FC}"/>
              </a:ext>
            </a:extLst>
          </p:cNvPr>
          <p:cNvSpPr txBox="1">
            <a:spLocks/>
          </p:cNvSpPr>
          <p:nvPr/>
        </p:nvSpPr>
        <p:spPr>
          <a:xfrm>
            <a:off x="961534" y="2298356"/>
            <a:ext cx="10577031" cy="53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12596F"/>
                </a:solidFill>
              </a:rPr>
              <a:t>Questions?</a:t>
            </a:r>
          </a:p>
          <a:p>
            <a:pPr algn="ctr"/>
            <a:endParaRPr lang="en-US" sz="6600" dirty="0">
              <a:solidFill>
                <a:srgbClr val="12596F"/>
              </a:solidFill>
            </a:endParaRPr>
          </a:p>
          <a:p>
            <a:pPr algn="ctr"/>
            <a:r>
              <a:rPr lang="en-US" sz="4800" dirty="0">
                <a:solidFill>
                  <a:srgbClr val="12596F"/>
                </a:solidFill>
                <a:hlinkClick r:id="rId3"/>
              </a:rPr>
              <a:t>https://dbnalliance.org</a:t>
            </a:r>
            <a:endParaRPr lang="en-US" sz="4800" dirty="0">
              <a:solidFill>
                <a:srgbClr val="12596F"/>
              </a:solidFill>
            </a:endParaRPr>
          </a:p>
          <a:p>
            <a:pPr algn="ctr"/>
            <a:endParaRPr lang="en-US" sz="4800" dirty="0">
              <a:solidFill>
                <a:srgbClr val="12596F"/>
              </a:solidFill>
            </a:endParaRPr>
          </a:p>
          <a:p>
            <a:pPr algn="ctr"/>
            <a:r>
              <a:rPr lang="en-US" sz="4800" dirty="0" err="1">
                <a:solidFill>
                  <a:srgbClr val="12596F"/>
                </a:solidFill>
              </a:rPr>
              <a:t>membership@dbn-alliance.org</a:t>
            </a:r>
            <a:endParaRPr lang="en-US" sz="4800" dirty="0">
              <a:solidFill>
                <a:srgbClr val="12596F"/>
              </a:solidFill>
            </a:endParaRPr>
          </a:p>
        </p:txBody>
      </p:sp>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4"/>
          <a:stretch>
            <a:fillRect/>
          </a:stretch>
        </p:blipFill>
        <p:spPr>
          <a:xfrm>
            <a:off x="7136658" y="0"/>
            <a:ext cx="5055342" cy="1694688"/>
          </a:xfrm>
          <a:prstGeom prst="rect">
            <a:avLst/>
          </a:prstGeom>
        </p:spPr>
      </p:pic>
    </p:spTree>
    <p:extLst>
      <p:ext uri="{BB962C8B-B14F-4D97-AF65-F5344CB8AC3E}">
        <p14:creationId xmlns:p14="http://schemas.microsoft.com/office/powerpoint/2010/main" val="39613469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4"/>
          <p:cNvSpPr txBox="1">
            <a:spLocks noGrp="1"/>
          </p:cNvSpPr>
          <p:nvPr>
            <p:ph type="ctrTitle"/>
          </p:nvPr>
        </p:nvSpPr>
        <p:spPr>
          <a:xfrm>
            <a:off x="723900" y="558150"/>
            <a:ext cx="9279900" cy="712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2596F"/>
              </a:buClr>
              <a:buSzPts val="3600"/>
              <a:buFont typeface="Calibri"/>
              <a:buNone/>
            </a:pPr>
            <a:r>
              <a:rPr lang="en-US" sz="3600" dirty="0">
                <a:solidFill>
                  <a:srgbClr val="12596F"/>
                </a:solidFill>
                <a:ea typeface="Calibri"/>
                <a:cs typeface="Calibri"/>
                <a:sym typeface="Calibri"/>
              </a:rPr>
              <a:t>The Digital Business Networks Alliance</a:t>
            </a:r>
            <a:endParaRPr sz="3600" dirty="0">
              <a:solidFill>
                <a:srgbClr val="12596F"/>
              </a:solidFill>
              <a:ea typeface="Calibri"/>
              <a:cs typeface="Calibri"/>
              <a:sym typeface="Calibri"/>
            </a:endParaRPr>
          </a:p>
          <a:p>
            <a:pPr marL="0" lvl="0" indent="0" algn="l" rtl="0">
              <a:lnSpc>
                <a:spcPct val="90000"/>
              </a:lnSpc>
              <a:spcBef>
                <a:spcPts val="0"/>
              </a:spcBef>
              <a:spcAft>
                <a:spcPts val="0"/>
              </a:spcAft>
              <a:buClr>
                <a:srgbClr val="12596F"/>
              </a:buClr>
              <a:buSzPts val="3600"/>
              <a:buFont typeface="Calibri"/>
              <a:buNone/>
            </a:pPr>
            <a:endParaRPr sz="3600" dirty="0">
              <a:solidFill>
                <a:srgbClr val="12596F"/>
              </a:solidFill>
            </a:endParaRPr>
          </a:p>
          <a:p>
            <a:pPr marL="0" lvl="0" indent="0" algn="l" rtl="0">
              <a:lnSpc>
                <a:spcPct val="90000"/>
              </a:lnSpc>
              <a:spcBef>
                <a:spcPts val="0"/>
              </a:spcBef>
              <a:spcAft>
                <a:spcPts val="0"/>
              </a:spcAft>
              <a:buClr>
                <a:srgbClr val="12596F"/>
              </a:buClr>
              <a:buSzPts val="3600"/>
              <a:buFont typeface="Calibri"/>
              <a:buNone/>
            </a:pPr>
            <a:endParaRPr sz="3600" dirty="0">
              <a:solidFill>
                <a:srgbClr val="12596F"/>
              </a:solidFill>
            </a:endParaRPr>
          </a:p>
        </p:txBody>
      </p:sp>
      <p:sp>
        <p:nvSpPr>
          <p:cNvPr id="80" name="Google Shape;80;p4"/>
          <p:cNvSpPr txBox="1">
            <a:spLocks noGrp="1"/>
          </p:cNvSpPr>
          <p:nvPr>
            <p:ph type="subTitle" idx="1"/>
          </p:nvPr>
        </p:nvSpPr>
        <p:spPr>
          <a:xfrm>
            <a:off x="657978" y="1476532"/>
            <a:ext cx="11147100" cy="4467068"/>
          </a:xfrm>
          <a:prstGeom prst="rect">
            <a:avLst/>
          </a:prstGeom>
          <a:noFill/>
          <a:ln>
            <a:noFill/>
          </a:ln>
        </p:spPr>
        <p:txBody>
          <a:bodyPr spcFirstLastPara="1" wrap="square" lIns="91425" tIns="45700" rIns="91425" bIns="45700" anchor="t" anchorCtr="0">
            <a:normAutofit/>
          </a:bodyPr>
          <a:lstStyle/>
          <a:p>
            <a:pPr marL="285750" lvl="0" indent="-285750" algn="just" rtl="0">
              <a:lnSpc>
                <a:spcPct val="136666"/>
              </a:lnSpc>
              <a:spcBef>
                <a:spcPts val="0"/>
              </a:spcBef>
              <a:spcAft>
                <a:spcPts val="0"/>
              </a:spcAft>
              <a:buClr>
                <a:srgbClr val="12596F"/>
              </a:buClr>
              <a:buSzPts val="2200"/>
              <a:buFont typeface="Arial"/>
              <a:buChar char="•"/>
            </a:pPr>
            <a:r>
              <a:rPr lang="en-US" sz="2200" dirty="0">
                <a:solidFill>
                  <a:srgbClr val="12596F"/>
                </a:solidFill>
              </a:rPr>
              <a:t>An independent, </a:t>
            </a:r>
            <a:r>
              <a:rPr lang="en-US" sz="2200" b="1" dirty="0">
                <a:solidFill>
                  <a:srgbClr val="12596F"/>
                </a:solidFill>
              </a:rPr>
              <a:t>not-for-profit </a:t>
            </a:r>
            <a:r>
              <a:rPr lang="en-US" sz="2200" dirty="0">
                <a:solidFill>
                  <a:srgbClr val="12596F"/>
                </a:solidFill>
              </a:rPr>
              <a:t>company (board is elected by its members);</a:t>
            </a:r>
            <a:endParaRPr sz="2200" dirty="0">
              <a:solidFill>
                <a:srgbClr val="12596F"/>
              </a:solidFill>
            </a:endParaRPr>
          </a:p>
          <a:p>
            <a:pPr marL="285750" lvl="0" indent="-285750" algn="just" rtl="0">
              <a:lnSpc>
                <a:spcPct val="136666"/>
              </a:lnSpc>
              <a:spcBef>
                <a:spcPts val="1000"/>
              </a:spcBef>
              <a:spcAft>
                <a:spcPts val="0"/>
              </a:spcAft>
              <a:buClr>
                <a:srgbClr val="12596F"/>
              </a:buClr>
              <a:buSzPts val="2200"/>
              <a:buFont typeface="Arial"/>
              <a:buChar char="•"/>
            </a:pPr>
            <a:r>
              <a:rPr lang="en-US" sz="2200" b="1" dirty="0">
                <a:solidFill>
                  <a:srgbClr val="12596F"/>
                </a:solidFill>
              </a:rPr>
              <a:t>~50/50 representation </a:t>
            </a:r>
            <a:r>
              <a:rPr lang="en-US" sz="2200" dirty="0">
                <a:solidFill>
                  <a:srgbClr val="12596F"/>
                </a:solidFill>
              </a:rPr>
              <a:t>of Service Providers and Customers;</a:t>
            </a:r>
            <a:endParaRPr sz="2200" dirty="0">
              <a:solidFill>
                <a:srgbClr val="12596F"/>
              </a:solidFill>
            </a:endParaRPr>
          </a:p>
          <a:p>
            <a:pPr marL="285750" lvl="0" indent="-285750" algn="just" rtl="0">
              <a:lnSpc>
                <a:spcPct val="136666"/>
              </a:lnSpc>
              <a:spcBef>
                <a:spcPts val="1000"/>
              </a:spcBef>
              <a:spcAft>
                <a:spcPts val="0"/>
              </a:spcAft>
              <a:buClr>
                <a:srgbClr val="12596F"/>
              </a:buClr>
              <a:buSzPts val="2200"/>
              <a:buFont typeface="Arial"/>
              <a:buChar char="•"/>
            </a:pPr>
            <a:r>
              <a:rPr lang="en-US" sz="2200" dirty="0">
                <a:solidFill>
                  <a:srgbClr val="12596F"/>
                </a:solidFill>
              </a:rPr>
              <a:t>Supports faster payments across </a:t>
            </a:r>
            <a:r>
              <a:rPr lang="en-US" sz="2200" b="1" dirty="0">
                <a:solidFill>
                  <a:srgbClr val="12596F"/>
                </a:solidFill>
              </a:rPr>
              <a:t>North America;</a:t>
            </a:r>
            <a:endParaRPr sz="2200" b="1" dirty="0">
              <a:solidFill>
                <a:srgbClr val="12596F"/>
              </a:solidFill>
            </a:endParaRPr>
          </a:p>
          <a:p>
            <a:pPr marL="285750" lvl="0" indent="-285750" algn="just" rtl="0">
              <a:lnSpc>
                <a:spcPct val="136666"/>
              </a:lnSpc>
              <a:spcBef>
                <a:spcPts val="1000"/>
              </a:spcBef>
              <a:spcAft>
                <a:spcPts val="0"/>
              </a:spcAft>
              <a:buClr>
                <a:srgbClr val="12596F"/>
              </a:buClr>
              <a:buSzPts val="2200"/>
              <a:buFont typeface="Arial"/>
              <a:buChar char="•"/>
            </a:pPr>
            <a:r>
              <a:rPr lang="en-US" sz="2200" b="1" dirty="0">
                <a:solidFill>
                  <a:srgbClr val="12596F"/>
                </a:solidFill>
              </a:rPr>
              <a:t>Industry lead</a:t>
            </a:r>
            <a:r>
              <a:rPr lang="en-US" sz="2200" dirty="0">
                <a:solidFill>
                  <a:srgbClr val="12596F"/>
                </a:solidFill>
              </a:rPr>
              <a:t>, no involvement of public authorities; </a:t>
            </a:r>
            <a:endParaRPr sz="2200" dirty="0">
              <a:solidFill>
                <a:srgbClr val="12596F"/>
              </a:solidFill>
            </a:endParaRPr>
          </a:p>
          <a:p>
            <a:pPr marL="285750" lvl="0" indent="-285750" algn="just" rtl="0">
              <a:lnSpc>
                <a:spcPct val="136666"/>
              </a:lnSpc>
              <a:spcBef>
                <a:spcPts val="1000"/>
              </a:spcBef>
              <a:spcAft>
                <a:spcPts val="0"/>
              </a:spcAft>
              <a:buClr>
                <a:srgbClr val="12596F"/>
              </a:buClr>
              <a:buSzPts val="2200"/>
              <a:buFont typeface="Arial"/>
              <a:buChar char="•"/>
            </a:pPr>
            <a:r>
              <a:rPr lang="en-US" sz="2200" dirty="0">
                <a:solidFill>
                  <a:srgbClr val="12596F"/>
                </a:solidFill>
              </a:rPr>
              <a:t>Growth is organic and will bring </a:t>
            </a:r>
            <a:r>
              <a:rPr lang="en-US" sz="2200" b="1" dirty="0">
                <a:solidFill>
                  <a:srgbClr val="12596F"/>
                </a:solidFill>
              </a:rPr>
              <a:t>access to new markets</a:t>
            </a:r>
            <a:r>
              <a:rPr lang="en-US" sz="2200" dirty="0">
                <a:solidFill>
                  <a:srgbClr val="12596F"/>
                </a:solidFill>
              </a:rPr>
              <a:t>.</a:t>
            </a:r>
            <a:endParaRPr sz="1800" b="1" dirty="0">
              <a:solidFill>
                <a:srgbClr val="12596F"/>
              </a:solidFill>
            </a:endParaRPr>
          </a:p>
          <a:p>
            <a:pPr marL="0" lvl="0" indent="0" algn="just" rtl="0">
              <a:lnSpc>
                <a:spcPct val="136666"/>
              </a:lnSpc>
              <a:spcBef>
                <a:spcPts val="1000"/>
              </a:spcBef>
              <a:spcAft>
                <a:spcPts val="0"/>
              </a:spcAft>
              <a:buSzPts val="1800"/>
              <a:buNone/>
            </a:pPr>
            <a:endParaRPr sz="1800" dirty="0">
              <a:solidFill>
                <a:srgbClr val="262626"/>
              </a:solidFill>
            </a:endParaRPr>
          </a:p>
        </p:txBody>
      </p:sp>
      <p:pic>
        <p:nvPicPr>
          <p:cNvPr id="3" name="Afbeelding 2" descr="Afbeelding met tekst, kaart, Wereld, grafische vormgeving&#10;&#10;Automatisch gegenereerde beschrijving">
            <a:extLst>
              <a:ext uri="{FF2B5EF4-FFF2-40B4-BE49-F238E27FC236}">
                <a16:creationId xmlns:a16="http://schemas.microsoft.com/office/drawing/2014/main" id="{009D1A0E-BE59-70D5-14E3-C4B316EA274A}"/>
              </a:ext>
            </a:extLst>
          </p:cNvPr>
          <p:cNvPicPr>
            <a:picLocks noChangeAspect="1"/>
          </p:cNvPicPr>
          <p:nvPr/>
        </p:nvPicPr>
        <p:blipFill>
          <a:blip r:embed="rId3"/>
          <a:stretch>
            <a:fillRect/>
          </a:stretch>
        </p:blipFill>
        <p:spPr>
          <a:xfrm>
            <a:off x="7102964" y="1950720"/>
            <a:ext cx="5801671" cy="4349130"/>
          </a:xfrm>
          <a:prstGeom prst="rect">
            <a:avLst/>
          </a:prstGeom>
        </p:spPr>
      </p:pic>
      <p:pic>
        <p:nvPicPr>
          <p:cNvPr id="2" name="Picture 1" descr="A close-up of a logo&#10;&#10;Description automatically generated">
            <a:extLst>
              <a:ext uri="{FF2B5EF4-FFF2-40B4-BE49-F238E27FC236}">
                <a16:creationId xmlns:a16="http://schemas.microsoft.com/office/drawing/2014/main" id="{1802022D-88AD-3E68-DE4F-15BE72C946F1}"/>
              </a:ext>
            </a:extLst>
          </p:cNvPr>
          <p:cNvPicPr>
            <a:picLocks noChangeAspect="1"/>
          </p:cNvPicPr>
          <p:nvPr/>
        </p:nvPicPr>
        <p:blipFill>
          <a:blip r:embed="rId4"/>
          <a:stretch>
            <a:fillRect/>
          </a:stretch>
        </p:blipFill>
        <p:spPr>
          <a:xfrm>
            <a:off x="9806152" y="167915"/>
            <a:ext cx="2165131" cy="6901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5"/>
          <p:cNvSpPr txBox="1">
            <a:spLocks noGrp="1"/>
          </p:cNvSpPr>
          <p:nvPr>
            <p:ph type="title"/>
          </p:nvPr>
        </p:nvSpPr>
        <p:spPr>
          <a:xfrm>
            <a:off x="340259" y="369930"/>
            <a:ext cx="10515600" cy="7170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2596F"/>
              </a:buClr>
              <a:buSzPts val="3600"/>
              <a:buFont typeface="Calibri"/>
              <a:buNone/>
            </a:pPr>
            <a:r>
              <a:rPr lang="en-US" dirty="0">
                <a:solidFill>
                  <a:srgbClr val="12596F"/>
                </a:solidFill>
              </a:rPr>
              <a:t>The Exchange Framework</a:t>
            </a:r>
            <a:endParaRPr dirty="0"/>
          </a:p>
        </p:txBody>
      </p:sp>
      <p:sp>
        <p:nvSpPr>
          <p:cNvPr id="2" name="Rectangle 1">
            <a:extLst>
              <a:ext uri="{FF2B5EF4-FFF2-40B4-BE49-F238E27FC236}">
                <a16:creationId xmlns:a16="http://schemas.microsoft.com/office/drawing/2014/main" id="{1B6B89BB-783F-D013-4700-2764AF2E4868}"/>
              </a:ext>
            </a:extLst>
          </p:cNvPr>
          <p:cNvSpPr/>
          <p:nvPr/>
        </p:nvSpPr>
        <p:spPr>
          <a:xfrm>
            <a:off x="8585860" y="1814175"/>
            <a:ext cx="712519" cy="25212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Description automatically generated">
            <a:extLst>
              <a:ext uri="{FF2B5EF4-FFF2-40B4-BE49-F238E27FC236}">
                <a16:creationId xmlns:a16="http://schemas.microsoft.com/office/drawing/2014/main" id="{D94FE565-7112-3230-4F62-0D2E140270B3}"/>
              </a:ext>
            </a:extLst>
          </p:cNvPr>
          <p:cNvPicPr>
            <a:picLocks noChangeAspect="1"/>
          </p:cNvPicPr>
          <p:nvPr/>
        </p:nvPicPr>
        <p:blipFill>
          <a:blip r:embed="rId3"/>
          <a:stretch>
            <a:fillRect/>
          </a:stretch>
        </p:blipFill>
        <p:spPr>
          <a:xfrm>
            <a:off x="9806152" y="167915"/>
            <a:ext cx="2165131" cy="690135"/>
          </a:xfrm>
          <a:prstGeom prst="rect">
            <a:avLst/>
          </a:prstGeom>
        </p:spPr>
      </p:pic>
      <p:sp>
        <p:nvSpPr>
          <p:cNvPr id="10" name="TextBox 9">
            <a:extLst>
              <a:ext uri="{FF2B5EF4-FFF2-40B4-BE49-F238E27FC236}">
                <a16:creationId xmlns:a16="http://schemas.microsoft.com/office/drawing/2014/main" id="{43C5F885-5834-AE94-8022-2D85A99DCC0F}"/>
              </a:ext>
            </a:extLst>
          </p:cNvPr>
          <p:cNvSpPr txBox="1"/>
          <p:nvPr/>
        </p:nvSpPr>
        <p:spPr>
          <a:xfrm>
            <a:off x="838200" y="1151894"/>
            <a:ext cx="10515600" cy="2677656"/>
          </a:xfrm>
          <a:prstGeom prst="rect">
            <a:avLst/>
          </a:prstGeom>
          <a:noFill/>
        </p:spPr>
        <p:txBody>
          <a:bodyPr wrap="square">
            <a:spAutoFit/>
          </a:bodyPr>
          <a:lstStyle/>
          <a:p>
            <a:pPr algn="l"/>
            <a:r>
              <a:rPr lang="en-US" sz="2400" b="0" i="0" dirty="0">
                <a:solidFill>
                  <a:srgbClr val="0E596F"/>
                </a:solidFill>
                <a:effectLst/>
                <a:highlight>
                  <a:srgbClr val="FFFFFF"/>
                </a:highlight>
              </a:rPr>
              <a:t>The Exchange Framework was developed to solve the difficult issue businesses face when trying to connect with one another. Through a set of standards and policies, the Exchange Framework allows businesses to connect once, and share electronic invoices with one another, regardless of the platform, system, application or network they use for processing invoices.</a:t>
            </a:r>
          </a:p>
          <a:p>
            <a:pPr algn="ctr"/>
            <a:br>
              <a:rPr lang="en-US" sz="2400" b="0" i="0" dirty="0">
                <a:solidFill>
                  <a:srgbClr val="0E596F"/>
                </a:solidFill>
                <a:effectLst/>
                <a:highlight>
                  <a:srgbClr val="FFFFFF"/>
                </a:highlight>
              </a:rPr>
            </a:br>
            <a:endParaRPr lang="en-US" sz="2400" b="0" i="0" dirty="0">
              <a:solidFill>
                <a:srgbClr val="0E596F"/>
              </a:solidFill>
              <a:effectLst/>
              <a:highlight>
                <a:srgbClr val="FFFFFF"/>
              </a:highlight>
            </a:endParaRPr>
          </a:p>
        </p:txBody>
      </p:sp>
      <p:pic>
        <p:nvPicPr>
          <p:cNvPr id="12" name="Picture 11" descr="A green arrow pointing to an e-invoice&#10;&#10;Description automatically generated">
            <a:extLst>
              <a:ext uri="{FF2B5EF4-FFF2-40B4-BE49-F238E27FC236}">
                <a16:creationId xmlns:a16="http://schemas.microsoft.com/office/drawing/2014/main" id="{572BE41E-B262-6302-139F-E804455ABAE5}"/>
              </a:ext>
            </a:extLst>
          </p:cNvPr>
          <p:cNvPicPr>
            <a:picLocks noChangeAspect="1"/>
          </p:cNvPicPr>
          <p:nvPr/>
        </p:nvPicPr>
        <p:blipFill>
          <a:blip r:embed="rId4"/>
          <a:stretch>
            <a:fillRect/>
          </a:stretch>
        </p:blipFill>
        <p:spPr>
          <a:xfrm>
            <a:off x="2778760" y="3259854"/>
            <a:ext cx="6253480" cy="2902638"/>
          </a:xfrm>
          <a:prstGeom prst="rect">
            <a:avLst/>
          </a:prstGeom>
        </p:spPr>
      </p:pic>
    </p:spTree>
    <p:extLst>
      <p:ext uri="{BB962C8B-B14F-4D97-AF65-F5344CB8AC3E}">
        <p14:creationId xmlns:p14="http://schemas.microsoft.com/office/powerpoint/2010/main" val="2600562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0"/>
          <p:cNvSpPr txBox="1"/>
          <p:nvPr/>
        </p:nvSpPr>
        <p:spPr>
          <a:xfrm>
            <a:off x="642794" y="950286"/>
            <a:ext cx="2899192" cy="510584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0" dirty="0">
                <a:solidFill>
                  <a:srgbClr val="C55A11"/>
                </a:solidFill>
                <a:latin typeface="Calibri" panose="020F0502020204030204" pitchFamily="34" charset="0"/>
                <a:ea typeface="Calibri"/>
                <a:cs typeface="Calibri" panose="020F0502020204030204" pitchFamily="34" charset="0"/>
                <a:sym typeface="Calibri"/>
              </a:rPr>
              <a:t>Service Providers </a:t>
            </a:r>
            <a:endParaRPr sz="1800" dirty="0">
              <a:solidFill>
                <a:srgbClr val="C55A11"/>
              </a:solidFill>
              <a:latin typeface="Calibri" panose="020F0502020204030204" pitchFamily="34" charset="0"/>
              <a:cs typeface="Calibri" panose="020F0502020204030204" pitchFamily="34" charset="0"/>
            </a:endParaRPr>
          </a:p>
          <a:p>
            <a:pPr marL="0" marR="0" lvl="0" indent="0" algn="l" rtl="0">
              <a:lnSpc>
                <a:spcPct val="165714"/>
              </a:lnSpc>
              <a:spcBef>
                <a:spcPts val="0"/>
              </a:spcBef>
              <a:spcAft>
                <a:spcPts val="0"/>
              </a:spcAft>
              <a:buNone/>
            </a:pPr>
            <a:r>
              <a:rPr lang="en-US" sz="1800" b="0" i="0" u="none" strike="noStrike" dirty="0">
                <a:solidFill>
                  <a:srgbClr val="12596F"/>
                </a:solidFill>
                <a:latin typeface="Calibri" panose="020F0502020204030204" pitchFamily="34" charset="0"/>
                <a:ea typeface="Calibri"/>
                <a:cs typeface="Calibri" panose="020F0502020204030204" pitchFamily="34" charset="0"/>
                <a:sym typeface="Calibri"/>
              </a:rPr>
              <a:t>Avalara</a:t>
            </a:r>
            <a:endParaRPr sz="1800" dirty="0">
              <a:solidFill>
                <a:srgbClr val="12596F"/>
              </a:solidFill>
              <a:latin typeface="Calibri" panose="020F0502020204030204" pitchFamily="34" charset="0"/>
              <a:cs typeface="Calibri" panose="020F0502020204030204" pitchFamily="34" charset="0"/>
            </a:endParaRPr>
          </a:p>
          <a:p>
            <a:pPr marL="0" marR="0" lvl="0" indent="0" algn="l" rtl="0">
              <a:lnSpc>
                <a:spcPct val="165714"/>
              </a:lnSpc>
              <a:spcBef>
                <a:spcPts val="0"/>
              </a:spcBef>
              <a:spcAft>
                <a:spcPts val="0"/>
              </a:spcAft>
              <a:buNone/>
            </a:pPr>
            <a:r>
              <a:rPr lang="en-US" sz="1800" b="0" i="0" u="none" strike="noStrike" dirty="0">
                <a:solidFill>
                  <a:srgbClr val="12596F"/>
                </a:solidFill>
                <a:latin typeface="Calibri" panose="020F0502020204030204" pitchFamily="34" charset="0"/>
                <a:ea typeface="Calibri"/>
                <a:cs typeface="Calibri" panose="020F0502020204030204" pitchFamily="34" charset="0"/>
                <a:sym typeface="Calibri"/>
              </a:rPr>
              <a:t>Basware</a:t>
            </a:r>
            <a:endParaRPr sz="1800" b="0" i="0" u="none" strike="noStrike"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None/>
            </a:pPr>
            <a:r>
              <a:rPr lang="en-US" sz="1800" dirty="0">
                <a:solidFill>
                  <a:srgbClr val="12596F"/>
                </a:solidFill>
                <a:latin typeface="Calibri" panose="020F0502020204030204" pitchFamily="34" charset="0"/>
                <a:ea typeface="Calibri"/>
                <a:cs typeface="Calibri" panose="020F0502020204030204" pitchFamily="34" charset="0"/>
                <a:sym typeface="Calibri"/>
              </a:rPr>
              <a:t>Benefit</a:t>
            </a:r>
            <a:endParaRPr sz="1800"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Billit</a:t>
            </a:r>
            <a:endParaRPr sz="1800"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Crediflow</a:t>
            </a:r>
            <a:endParaRPr sz="1800" dirty="0">
              <a:solidFill>
                <a:srgbClr val="12596F"/>
              </a:solidFill>
              <a:latin typeface="Calibri" panose="020F0502020204030204" pitchFamily="34" charset="0"/>
              <a:ea typeface="Calibri"/>
              <a:cs typeface="Calibri" panose="020F0502020204030204" pitchFamily="34" charset="0"/>
              <a:sym typeface="Calibri"/>
            </a:endParaRPr>
          </a:p>
          <a:p>
            <a:pPr marL="0" marR="0" lvl="0" indent="0" algn="l" rtl="0">
              <a:lnSpc>
                <a:spcPct val="165714"/>
              </a:lnSpc>
              <a:spcBef>
                <a:spcPts val="0"/>
              </a:spcBef>
              <a:spcAft>
                <a:spcPts val="0"/>
              </a:spcAft>
              <a:buNone/>
            </a:pPr>
            <a:r>
              <a:rPr lang="en-US" sz="1800" b="0" i="0" u="none" strike="noStrike" dirty="0">
                <a:solidFill>
                  <a:srgbClr val="12596F"/>
                </a:solidFill>
                <a:latin typeface="Calibri" panose="020F0502020204030204" pitchFamily="34" charset="0"/>
                <a:ea typeface="Calibri"/>
                <a:cs typeface="Calibri" panose="020F0502020204030204" pitchFamily="34" charset="0"/>
                <a:sym typeface="Calibri"/>
              </a:rPr>
              <a:t>Digital Technologies </a:t>
            </a:r>
            <a:r>
              <a:rPr lang="en-US" sz="1800" b="0" i="0" u="none" strike="noStrike" dirty="0" err="1">
                <a:solidFill>
                  <a:srgbClr val="12596F"/>
                </a:solidFill>
                <a:latin typeface="Calibri" panose="020F0502020204030204" pitchFamily="34" charset="0"/>
                <a:ea typeface="Calibri"/>
                <a:cs typeface="Calibri" panose="020F0502020204030204" pitchFamily="34" charset="0"/>
                <a:sym typeface="Calibri"/>
              </a:rPr>
              <a:t>Societa</a:t>
            </a:r>
            <a:r>
              <a:rPr lang="en-US" sz="1800" b="0" i="0" u="none" strike="noStrike" dirty="0">
                <a:solidFill>
                  <a:srgbClr val="12596F"/>
                </a:solidFill>
                <a:latin typeface="Calibri" panose="020F0502020204030204" pitchFamily="34" charset="0"/>
                <a:ea typeface="Calibri"/>
                <a:cs typeface="Calibri" panose="020F0502020204030204" pitchFamily="34" charset="0"/>
                <a:sym typeface="Calibri"/>
              </a:rPr>
              <a:t> </a:t>
            </a:r>
            <a:endParaRPr sz="1800" dirty="0">
              <a:solidFill>
                <a:srgbClr val="12596F"/>
              </a:solidFill>
              <a:latin typeface="Calibri" panose="020F0502020204030204" pitchFamily="34" charset="0"/>
              <a:cs typeface="Calibri" panose="020F0502020204030204" pitchFamily="34" charset="0"/>
            </a:endParaRPr>
          </a:p>
          <a:p>
            <a:pPr marL="0" marR="0" lvl="0" indent="0" algn="l" rtl="0">
              <a:lnSpc>
                <a:spcPct val="165714"/>
              </a:lnSpc>
              <a:spcBef>
                <a:spcPts val="0"/>
              </a:spcBef>
              <a:spcAft>
                <a:spcPts val="0"/>
              </a:spcAft>
              <a:buNone/>
            </a:pPr>
            <a:r>
              <a:rPr lang="en-US" sz="1800" b="0" dirty="0" err="1">
                <a:solidFill>
                  <a:srgbClr val="12596F"/>
                </a:solidFill>
                <a:latin typeface="Calibri" panose="020F0502020204030204" pitchFamily="34" charset="0"/>
                <a:ea typeface="Calibri"/>
                <a:cs typeface="Calibri" panose="020F0502020204030204" pitchFamily="34" charset="0"/>
                <a:sym typeface="Calibri"/>
              </a:rPr>
              <a:t>DocStudio</a:t>
            </a:r>
            <a:endParaRPr sz="1800" dirty="0">
              <a:solidFill>
                <a:srgbClr val="12596F"/>
              </a:solidFill>
              <a:latin typeface="Calibri" panose="020F0502020204030204" pitchFamily="34" charset="0"/>
              <a:ea typeface="Calibri"/>
              <a:cs typeface="Calibri" panose="020F0502020204030204" pitchFamily="34" charset="0"/>
              <a:sym typeface="Calibri"/>
            </a:endParaRPr>
          </a:p>
          <a:p>
            <a:pPr marL="0" marR="0" lvl="0" indent="0" algn="l" rtl="0">
              <a:lnSpc>
                <a:spcPct val="165714"/>
              </a:lnSpc>
              <a:spcBef>
                <a:spcPts val="0"/>
              </a:spcBef>
              <a:spcAft>
                <a:spcPts val="0"/>
              </a:spcAft>
              <a:buNone/>
            </a:pPr>
            <a:r>
              <a:rPr lang="en-US" sz="1800" b="0" i="0" u="none" strike="noStrike" dirty="0" err="1">
                <a:solidFill>
                  <a:srgbClr val="12596F"/>
                </a:solidFill>
                <a:latin typeface="Calibri" panose="020F0502020204030204" pitchFamily="34" charset="0"/>
                <a:ea typeface="Calibri"/>
                <a:cs typeface="Calibri" panose="020F0502020204030204" pitchFamily="34" charset="0"/>
                <a:sym typeface="Calibri"/>
              </a:rPr>
              <a:t>Dooap</a:t>
            </a:r>
            <a:r>
              <a:rPr lang="en-US" sz="1800" b="0" i="0" u="none" strike="noStrike" dirty="0">
                <a:solidFill>
                  <a:srgbClr val="12596F"/>
                </a:solidFill>
                <a:latin typeface="Calibri" panose="020F0502020204030204" pitchFamily="34" charset="0"/>
                <a:ea typeface="Calibri"/>
                <a:cs typeface="Calibri" panose="020F0502020204030204" pitchFamily="34" charset="0"/>
                <a:sym typeface="Calibri"/>
              </a:rPr>
              <a:t> Inc</a:t>
            </a:r>
            <a:endParaRPr sz="1800" dirty="0">
              <a:solidFill>
                <a:srgbClr val="12596F"/>
              </a:solidFill>
              <a:latin typeface="Calibri" panose="020F0502020204030204" pitchFamily="34" charset="0"/>
              <a:cs typeface="Calibri" panose="020F0502020204030204" pitchFamily="34" charset="0"/>
            </a:endParaRPr>
          </a:p>
          <a:p>
            <a:pPr marL="0" marR="0" lvl="0" indent="0" algn="l" rtl="0">
              <a:lnSpc>
                <a:spcPct val="165714"/>
              </a:lnSpc>
              <a:spcBef>
                <a:spcPts val="0"/>
              </a:spcBef>
              <a:spcAft>
                <a:spcPts val="0"/>
              </a:spcAft>
              <a:buNone/>
            </a:pPr>
            <a:r>
              <a:rPr lang="en-US" sz="1800" b="0" i="0" u="none" strike="noStrike" dirty="0">
                <a:solidFill>
                  <a:srgbClr val="12596F"/>
                </a:solidFill>
                <a:latin typeface="Calibri" panose="020F0502020204030204" pitchFamily="34" charset="0"/>
                <a:ea typeface="Calibri"/>
                <a:cs typeface="Calibri" panose="020F0502020204030204" pitchFamily="34" charset="0"/>
                <a:sym typeface="Calibri"/>
              </a:rPr>
              <a:t>eConnect International</a:t>
            </a:r>
            <a:endParaRPr sz="1800" dirty="0">
              <a:solidFill>
                <a:srgbClr val="12596F"/>
              </a:solidFill>
              <a:latin typeface="Calibri" panose="020F0502020204030204" pitchFamily="34" charset="0"/>
              <a:cs typeface="Calibri" panose="020F0502020204030204" pitchFamily="34" charset="0"/>
            </a:endParaRPr>
          </a:p>
          <a:p>
            <a:pPr marL="0" marR="0" lvl="0" indent="0" algn="l" rtl="0">
              <a:lnSpc>
                <a:spcPct val="165714"/>
              </a:lnSpc>
              <a:spcBef>
                <a:spcPts val="0"/>
              </a:spcBef>
              <a:spcAft>
                <a:spcPts val="0"/>
              </a:spcAft>
              <a:buNone/>
            </a:pPr>
            <a:r>
              <a:rPr lang="en-US" sz="1800" b="0" i="0" u="none" strike="noStrike" dirty="0" err="1">
                <a:solidFill>
                  <a:srgbClr val="12596F"/>
                </a:solidFill>
                <a:latin typeface="Calibri" panose="020F0502020204030204" pitchFamily="34" charset="0"/>
                <a:ea typeface="Calibri"/>
                <a:cs typeface="Calibri" panose="020F0502020204030204" pitchFamily="34" charset="0"/>
                <a:sym typeface="Calibri"/>
              </a:rPr>
              <a:t>Edicom</a:t>
            </a:r>
            <a:endParaRPr sz="1800" b="0" i="0" u="none" strike="noStrike"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406" name="Google Shape;406;p30"/>
          <p:cNvSpPr txBox="1"/>
          <p:nvPr/>
        </p:nvSpPr>
        <p:spPr>
          <a:xfrm>
            <a:off x="8985817" y="950286"/>
            <a:ext cx="3009000" cy="30007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dirty="0">
                <a:solidFill>
                  <a:srgbClr val="C55A11"/>
                </a:solidFill>
                <a:latin typeface="Calibri" panose="020F0502020204030204" pitchFamily="34" charset="0"/>
                <a:ea typeface="Calibri"/>
                <a:cs typeface="Calibri" panose="020F0502020204030204" pitchFamily="34" charset="0"/>
                <a:sym typeface="Calibri"/>
              </a:rPr>
              <a:t>Customers</a:t>
            </a:r>
            <a:endParaRPr sz="1800" dirty="0">
              <a:solidFill>
                <a:srgbClr val="C55A11"/>
              </a:solidFill>
              <a:latin typeface="Calibri" panose="020F0502020204030204" pitchFamily="34" charset="0"/>
              <a:ea typeface="Calibri"/>
              <a:cs typeface="Calibri" panose="020F0502020204030204" pitchFamily="34" charset="0"/>
              <a:sym typeface="Calibri"/>
            </a:endParaRPr>
          </a:p>
          <a:p>
            <a:pPr marL="0" marR="0" lvl="0" indent="0" algn="l" rtl="0">
              <a:lnSpc>
                <a:spcPct val="150000"/>
              </a:lnSpc>
              <a:spcBef>
                <a:spcPts val="0"/>
              </a:spcBef>
              <a:spcAft>
                <a:spcPts val="0"/>
              </a:spcAft>
              <a:buNone/>
            </a:pPr>
            <a:r>
              <a:rPr lang="en-US" sz="1800" dirty="0">
                <a:solidFill>
                  <a:srgbClr val="12596F"/>
                </a:solidFill>
                <a:latin typeface="Calibri" panose="020F0502020204030204" pitchFamily="34" charset="0"/>
                <a:ea typeface="Calibri"/>
                <a:cs typeface="Calibri" panose="020F0502020204030204" pitchFamily="34" charset="0"/>
                <a:sym typeface="Calibri"/>
              </a:rPr>
              <a:t>Chevron</a:t>
            </a:r>
            <a:endParaRPr sz="1800" dirty="0">
              <a:solidFill>
                <a:srgbClr val="12596F"/>
              </a:solidFill>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1800" dirty="0">
                <a:solidFill>
                  <a:srgbClr val="12596F"/>
                </a:solidFill>
                <a:latin typeface="Calibri" panose="020F0502020204030204" pitchFamily="34" charset="0"/>
                <a:ea typeface="Calibri"/>
                <a:cs typeface="Calibri" panose="020F0502020204030204" pitchFamily="34" charset="0"/>
                <a:sym typeface="Calibri"/>
              </a:rPr>
              <a:t>ConocoPhillips</a:t>
            </a:r>
            <a:endParaRPr sz="1800" dirty="0">
              <a:solidFill>
                <a:srgbClr val="12596F"/>
              </a:solidFill>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1800" dirty="0">
                <a:solidFill>
                  <a:srgbClr val="12596F"/>
                </a:solidFill>
                <a:latin typeface="Calibri" panose="020F0502020204030204" pitchFamily="34" charset="0"/>
                <a:ea typeface="Calibri"/>
                <a:cs typeface="Calibri" panose="020F0502020204030204" pitchFamily="34" charset="0"/>
                <a:sym typeface="Calibri"/>
              </a:rPr>
              <a:t>Halliburton</a:t>
            </a:r>
            <a:endParaRPr sz="1800" dirty="0">
              <a:solidFill>
                <a:srgbClr val="12596F"/>
              </a:solidFill>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1800" dirty="0">
                <a:solidFill>
                  <a:srgbClr val="12596F"/>
                </a:solidFill>
                <a:latin typeface="Calibri" panose="020F0502020204030204" pitchFamily="34" charset="0"/>
                <a:ea typeface="Calibri"/>
                <a:cs typeface="Calibri" panose="020F0502020204030204" pitchFamily="34" charset="0"/>
                <a:sym typeface="Calibri"/>
              </a:rPr>
              <a:t>Microsoft</a:t>
            </a:r>
          </a:p>
          <a:p>
            <a:pPr marL="0" marR="0" lvl="0" indent="0" algn="l" rtl="0">
              <a:lnSpc>
                <a:spcPct val="150000"/>
              </a:lnSpc>
              <a:spcBef>
                <a:spcPts val="0"/>
              </a:spcBef>
              <a:spcAft>
                <a:spcPts val="0"/>
              </a:spcAft>
              <a:buNone/>
            </a:pPr>
            <a:r>
              <a:rPr lang="en-US" sz="1800" dirty="0">
                <a:solidFill>
                  <a:srgbClr val="12596F"/>
                </a:solidFill>
                <a:latin typeface="Calibri" panose="020F0502020204030204" pitchFamily="34" charset="0"/>
                <a:ea typeface="Calibri"/>
                <a:cs typeface="Calibri" panose="020F0502020204030204" pitchFamily="34" charset="0"/>
                <a:sym typeface="Calibri"/>
              </a:rPr>
              <a:t>University Bank</a:t>
            </a:r>
            <a:endParaRPr sz="1800" dirty="0">
              <a:solidFill>
                <a:srgbClr val="12596F"/>
              </a:solidFill>
              <a:latin typeface="Calibri" panose="020F0502020204030204" pitchFamily="34" charset="0"/>
              <a:ea typeface="Calibri"/>
              <a:cs typeface="Calibri" panose="020F0502020204030204" pitchFamily="34" charset="0"/>
              <a:sym typeface="Calibri"/>
            </a:endParaRPr>
          </a:p>
          <a:p>
            <a:pPr marL="0" marR="0" lvl="0" indent="0" algn="l" rtl="0">
              <a:lnSpc>
                <a:spcPct val="150000"/>
              </a:lnSpc>
              <a:spcBef>
                <a:spcPts val="0"/>
              </a:spcBef>
              <a:spcAft>
                <a:spcPts val="0"/>
              </a:spcAft>
              <a:buNone/>
            </a:pPr>
            <a:r>
              <a:rPr lang="en-US" sz="1800" dirty="0">
                <a:solidFill>
                  <a:srgbClr val="12596F"/>
                </a:solidFill>
                <a:latin typeface="Calibri" panose="020F0502020204030204" pitchFamily="34" charset="0"/>
                <a:ea typeface="Calibri"/>
                <a:cs typeface="Calibri" panose="020F0502020204030204" pitchFamily="34" charset="0"/>
                <a:sym typeface="Calibri"/>
              </a:rPr>
              <a:t>Others . . </a:t>
            </a:r>
            <a:r>
              <a:rPr lang="en-US" sz="1800">
                <a:solidFill>
                  <a:srgbClr val="12596F"/>
                </a:solidFill>
                <a:latin typeface="Calibri" panose="020F0502020204030204" pitchFamily="34" charset="0"/>
                <a:ea typeface="Calibri"/>
                <a:cs typeface="Calibri" panose="020F0502020204030204" pitchFamily="34" charset="0"/>
                <a:sym typeface="Calibri"/>
              </a:rPr>
              <a:t>.</a:t>
            </a:r>
            <a:endParaRPr sz="1800" dirty="0">
              <a:solidFill>
                <a:srgbClr val="12596F"/>
              </a:solidFill>
              <a:latin typeface="Calibri" panose="020F0502020204030204" pitchFamily="34" charset="0"/>
              <a:ea typeface="Calibri"/>
              <a:cs typeface="Calibri" panose="020F0502020204030204" pitchFamily="34" charset="0"/>
              <a:sym typeface="Calibri"/>
            </a:endParaRPr>
          </a:p>
        </p:txBody>
      </p:sp>
      <p:sp>
        <p:nvSpPr>
          <p:cNvPr id="407" name="Google Shape;407;p30"/>
          <p:cNvSpPr txBox="1"/>
          <p:nvPr/>
        </p:nvSpPr>
        <p:spPr>
          <a:xfrm>
            <a:off x="8985817" y="4286652"/>
            <a:ext cx="2353200" cy="13387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0" dirty="0">
                <a:solidFill>
                  <a:srgbClr val="C55A11"/>
                </a:solidFill>
                <a:latin typeface="Calibri" panose="020F0502020204030204" pitchFamily="34" charset="0"/>
                <a:ea typeface="Calibri"/>
                <a:cs typeface="Calibri" panose="020F0502020204030204" pitchFamily="34" charset="0"/>
                <a:sym typeface="Calibri"/>
              </a:rPr>
              <a:t>Other Members</a:t>
            </a:r>
            <a:endParaRPr sz="1800" dirty="0">
              <a:solidFill>
                <a:srgbClr val="C55A11"/>
              </a:solidFill>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1800" b="0" dirty="0">
                <a:solidFill>
                  <a:srgbClr val="12596F"/>
                </a:solidFill>
                <a:latin typeface="Calibri" panose="020F0502020204030204" pitchFamily="34" charset="0"/>
                <a:ea typeface="Calibri"/>
                <a:cs typeface="Calibri" panose="020F0502020204030204" pitchFamily="34" charset="0"/>
                <a:sym typeface="Calibri"/>
              </a:rPr>
              <a:t>Digital Financial</a:t>
            </a:r>
            <a:endParaRPr sz="1800" dirty="0">
              <a:solidFill>
                <a:srgbClr val="12596F"/>
              </a:solidFill>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1800" b="0" dirty="0">
                <a:solidFill>
                  <a:srgbClr val="12596F"/>
                </a:solidFill>
                <a:latin typeface="Calibri" panose="020F0502020204030204" pitchFamily="34" charset="0"/>
                <a:ea typeface="Calibri"/>
                <a:cs typeface="Calibri" panose="020F0502020204030204" pitchFamily="34" charset="0"/>
                <a:sym typeface="Calibri"/>
              </a:rPr>
              <a:t>OFS Portal</a:t>
            </a:r>
            <a:endParaRPr sz="1800" dirty="0">
              <a:solidFill>
                <a:srgbClr val="12596F"/>
              </a:solidFill>
              <a:latin typeface="Calibri" panose="020F0502020204030204" pitchFamily="34" charset="0"/>
              <a:cs typeface="Calibri" panose="020F0502020204030204" pitchFamily="34" charset="0"/>
            </a:endParaRPr>
          </a:p>
        </p:txBody>
      </p:sp>
      <p:sp>
        <p:nvSpPr>
          <p:cNvPr id="412" name="Google Shape;412;p30"/>
          <p:cNvSpPr txBox="1"/>
          <p:nvPr/>
        </p:nvSpPr>
        <p:spPr>
          <a:xfrm>
            <a:off x="3695700" y="950289"/>
            <a:ext cx="2176500" cy="556565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0" dirty="0">
                <a:solidFill>
                  <a:srgbClr val="C55A11"/>
                </a:solidFill>
                <a:latin typeface="Calibri" panose="020F0502020204030204" pitchFamily="34" charset="0"/>
                <a:ea typeface="Calibri"/>
                <a:cs typeface="Calibri" panose="020F0502020204030204" pitchFamily="34" charset="0"/>
                <a:sym typeface="Calibri"/>
              </a:rPr>
              <a:t>Service Providers</a:t>
            </a:r>
            <a:endParaRPr sz="1800" b="0" dirty="0">
              <a:solidFill>
                <a:srgbClr val="C55A11"/>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Clr>
                <a:schemeClr val="dk1"/>
              </a:buClr>
              <a:buFont typeface="Arial"/>
              <a:buNone/>
            </a:pPr>
            <a:r>
              <a:rPr lang="en-US" sz="1800" dirty="0">
                <a:solidFill>
                  <a:srgbClr val="12596F"/>
                </a:solidFill>
                <a:latin typeface="Calibri" panose="020F0502020204030204" pitchFamily="34" charset="0"/>
                <a:ea typeface="Calibri"/>
                <a:cs typeface="Calibri" panose="020F0502020204030204" pitchFamily="34" charset="0"/>
                <a:sym typeface="Calibri"/>
              </a:rPr>
              <a:t>Facto</a:t>
            </a:r>
          </a:p>
          <a:p>
            <a:pPr marL="0" lvl="0" indent="0" algn="l" rtl="0">
              <a:lnSpc>
                <a:spcPct val="165714"/>
              </a:lnSpc>
              <a:spcBef>
                <a:spcPts val="0"/>
              </a:spcBef>
              <a:spcAft>
                <a:spcPts val="0"/>
              </a:spcAft>
              <a:buClr>
                <a:schemeClr val="dk1"/>
              </a:buClr>
              <a:buFont typeface="Arial"/>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Finvix</a:t>
            </a:r>
            <a:r>
              <a:rPr lang="en-US" sz="1800" dirty="0">
                <a:solidFill>
                  <a:srgbClr val="12596F"/>
                </a:solidFill>
                <a:latin typeface="Calibri" panose="020F0502020204030204" pitchFamily="34" charset="0"/>
                <a:ea typeface="Calibri"/>
                <a:cs typeface="Calibri" panose="020F0502020204030204" pitchFamily="34" charset="0"/>
                <a:sym typeface="Calibri"/>
              </a:rPr>
              <a:t> Technologies</a:t>
            </a:r>
            <a:endParaRPr sz="1800" dirty="0">
              <a:solidFill>
                <a:srgbClr val="12596F"/>
              </a:solidFill>
              <a:latin typeface="Calibri" panose="020F0502020204030204" pitchFamily="34" charset="0"/>
              <a:cs typeface="Calibri" panose="020F0502020204030204" pitchFamily="34" charset="0"/>
            </a:endParaRPr>
          </a:p>
          <a:p>
            <a:pPr marL="0" lvl="0" indent="0" algn="l" rtl="0">
              <a:lnSpc>
                <a:spcPct val="165714"/>
              </a:lnSpc>
              <a:spcBef>
                <a:spcPts val="0"/>
              </a:spcBef>
              <a:spcAft>
                <a:spcPts val="0"/>
              </a:spcAft>
              <a:buClr>
                <a:schemeClr val="dk1"/>
              </a:buClr>
              <a:buFont typeface="Arial"/>
              <a:buNone/>
            </a:pPr>
            <a:r>
              <a:rPr lang="en-US" sz="1800" dirty="0">
                <a:solidFill>
                  <a:srgbClr val="12596F"/>
                </a:solidFill>
                <a:latin typeface="Calibri" panose="020F0502020204030204" pitchFamily="34" charset="0"/>
                <a:ea typeface="Calibri"/>
                <a:cs typeface="Calibri" panose="020F0502020204030204" pitchFamily="34" charset="0"/>
                <a:sym typeface="Calibri"/>
              </a:rPr>
              <a:t>Global Value Web</a:t>
            </a:r>
          </a:p>
          <a:p>
            <a:pPr marL="0" lvl="0" indent="0" algn="l" rtl="0">
              <a:lnSpc>
                <a:spcPct val="165714"/>
              </a:lnSpc>
              <a:spcBef>
                <a:spcPts val="0"/>
              </a:spcBef>
              <a:spcAft>
                <a:spcPts val="0"/>
              </a:spcAft>
              <a:buClr>
                <a:schemeClr val="dk1"/>
              </a:buClr>
              <a:buFont typeface="Arial"/>
              <a:buNone/>
            </a:pPr>
            <a:r>
              <a:rPr lang="en-US" sz="1800" dirty="0">
                <a:solidFill>
                  <a:srgbClr val="12596F"/>
                </a:solidFill>
                <a:latin typeface="Calibri" panose="020F0502020204030204" pitchFamily="34" charset="0"/>
                <a:ea typeface="Calibri"/>
                <a:cs typeface="Calibri" panose="020F0502020204030204" pitchFamily="34" charset="0"/>
                <a:sym typeface="Calibri"/>
              </a:rPr>
              <a:t>KOFAX Inc</a:t>
            </a:r>
            <a:endParaRPr sz="1800" dirty="0">
              <a:solidFill>
                <a:srgbClr val="12596F"/>
              </a:solidFill>
              <a:latin typeface="Calibri" panose="020F0502020204030204" pitchFamily="34" charset="0"/>
              <a:cs typeface="Calibri" panose="020F0502020204030204" pitchFamily="34" charset="0"/>
            </a:endParaRPr>
          </a:p>
          <a:p>
            <a:pPr marL="0" lvl="0" indent="0" algn="l" rtl="0">
              <a:lnSpc>
                <a:spcPct val="165714"/>
              </a:lnSpc>
              <a:spcBef>
                <a:spcPts val="0"/>
              </a:spcBef>
              <a:spcAft>
                <a:spcPts val="0"/>
              </a:spcAft>
              <a:buClr>
                <a:schemeClr val="dk1"/>
              </a:buClr>
              <a:buFont typeface="Arial"/>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MarineNet</a:t>
            </a:r>
            <a:endParaRPr sz="1800"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Clr>
                <a:schemeClr val="dk1"/>
              </a:buClr>
              <a:buFont typeface="Arial"/>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Marosa</a:t>
            </a:r>
            <a:r>
              <a:rPr lang="en-US" sz="1800" dirty="0">
                <a:solidFill>
                  <a:srgbClr val="12596F"/>
                </a:solidFill>
                <a:latin typeface="Calibri" panose="020F0502020204030204" pitchFamily="34" charset="0"/>
                <a:ea typeface="Calibri"/>
                <a:cs typeface="Calibri" panose="020F0502020204030204" pitchFamily="34" charset="0"/>
                <a:sym typeface="Calibri"/>
              </a:rPr>
              <a:t> VAT</a:t>
            </a:r>
          </a:p>
          <a:p>
            <a:pPr marL="0" lvl="0" indent="0" algn="l" rtl="0">
              <a:lnSpc>
                <a:spcPct val="165714"/>
              </a:lnSpc>
              <a:spcBef>
                <a:spcPts val="0"/>
              </a:spcBef>
              <a:spcAft>
                <a:spcPts val="0"/>
              </a:spcAft>
              <a:buClr>
                <a:schemeClr val="dk1"/>
              </a:buClr>
              <a:buFont typeface="Arial"/>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Pagero</a:t>
            </a:r>
            <a:endParaRPr sz="1800"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Peppolsoft</a:t>
            </a:r>
            <a:endParaRPr sz="1800"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None/>
            </a:pPr>
            <a:r>
              <a:rPr lang="en-US" sz="1800" dirty="0">
                <a:solidFill>
                  <a:srgbClr val="12596F"/>
                </a:solidFill>
                <a:latin typeface="Calibri" panose="020F0502020204030204" pitchFamily="34" charset="0"/>
                <a:ea typeface="Calibri"/>
                <a:cs typeface="Calibri" panose="020F0502020204030204" pitchFamily="34" charset="0"/>
                <a:sym typeface="Calibri"/>
              </a:rPr>
              <a:t>Photon Commerce</a:t>
            </a:r>
          </a:p>
          <a:p>
            <a:pPr marL="0" lvl="0" indent="0" algn="l" rtl="0">
              <a:lnSpc>
                <a:spcPct val="165714"/>
              </a:lnSpc>
              <a:spcBef>
                <a:spcPts val="0"/>
              </a:spcBef>
              <a:spcAft>
                <a:spcPts val="0"/>
              </a:spcAft>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Quadient</a:t>
            </a:r>
            <a:endParaRPr lang="en-US" sz="1800"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Qvalia</a:t>
            </a:r>
            <a:endParaRPr lang="en-US" sz="1800" dirty="0">
              <a:solidFill>
                <a:srgbClr val="12596F"/>
              </a:solidFill>
              <a:latin typeface="Calibri" panose="020F0502020204030204" pitchFamily="34" charset="0"/>
              <a:ea typeface="Calibri"/>
              <a:cs typeface="Calibri" panose="020F0502020204030204" pitchFamily="34" charset="0"/>
              <a:sym typeface="Calibri"/>
            </a:endParaRPr>
          </a:p>
        </p:txBody>
      </p:sp>
      <p:sp>
        <p:nvSpPr>
          <p:cNvPr id="2" name="Google Shape;372;p28">
            <a:extLst>
              <a:ext uri="{FF2B5EF4-FFF2-40B4-BE49-F238E27FC236}">
                <a16:creationId xmlns:a16="http://schemas.microsoft.com/office/drawing/2014/main" id="{A26469EA-E1F4-509D-5424-7FC2A44BF043}"/>
              </a:ext>
            </a:extLst>
          </p:cNvPr>
          <p:cNvSpPr txBox="1"/>
          <p:nvPr/>
        </p:nvSpPr>
        <p:spPr>
          <a:xfrm>
            <a:off x="618260" y="211550"/>
            <a:ext cx="9638100" cy="6465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600" dirty="0">
                <a:solidFill>
                  <a:srgbClr val="12596F"/>
                </a:solidFill>
                <a:latin typeface="Calibri" panose="020F0502020204030204" pitchFamily="34" charset="0"/>
                <a:ea typeface="Calibri"/>
                <a:cs typeface="Calibri" panose="020F0502020204030204" pitchFamily="34" charset="0"/>
                <a:sym typeface="Calibri"/>
              </a:rPr>
              <a:t>Current Members (and growing quickly)</a:t>
            </a:r>
            <a:endParaRPr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AB8FD43-827E-EE8B-02DC-B739CEA2BE19}"/>
              </a:ext>
            </a:extLst>
          </p:cNvPr>
          <p:cNvSpPr txBox="1"/>
          <p:nvPr/>
        </p:nvSpPr>
        <p:spPr>
          <a:xfrm>
            <a:off x="6178306" y="950286"/>
            <a:ext cx="2746800" cy="4176593"/>
          </a:xfrm>
          <a:prstGeom prst="rect">
            <a:avLst/>
          </a:prstGeom>
          <a:noFill/>
        </p:spPr>
        <p:txBody>
          <a:bodyPr wrap="square">
            <a:spAutoFit/>
          </a:bodyPr>
          <a:lstStyle/>
          <a:p>
            <a:pPr>
              <a:lnSpc>
                <a:spcPct val="165714"/>
              </a:lnSpc>
              <a:buClr>
                <a:schemeClr val="dk1"/>
              </a:buClr>
            </a:pPr>
            <a:r>
              <a:rPr lang="en-US" sz="1800" b="0" dirty="0">
                <a:solidFill>
                  <a:srgbClr val="C55A11"/>
                </a:solidFill>
                <a:latin typeface="Calibri" panose="020F0502020204030204" pitchFamily="34" charset="0"/>
                <a:ea typeface="Calibri"/>
                <a:cs typeface="Calibri" panose="020F0502020204030204" pitchFamily="34" charset="0"/>
                <a:sym typeface="Calibri"/>
              </a:rPr>
              <a:t>Service Providers</a:t>
            </a:r>
          </a:p>
          <a:p>
            <a:pPr>
              <a:lnSpc>
                <a:spcPct val="165714"/>
              </a:lnSpc>
              <a:buClr>
                <a:schemeClr val="dk1"/>
              </a:buClr>
            </a:pPr>
            <a:r>
              <a:rPr lang="en-US" sz="1800" dirty="0" err="1">
                <a:solidFill>
                  <a:srgbClr val="12596F"/>
                </a:solidFill>
                <a:latin typeface="Calibri" panose="020F0502020204030204" pitchFamily="34" charset="0"/>
                <a:ea typeface="Calibri"/>
                <a:cs typeface="Calibri" panose="020F0502020204030204" pitchFamily="34" charset="0"/>
                <a:sym typeface="Calibri"/>
              </a:rPr>
              <a:t>RTCSuite</a:t>
            </a:r>
            <a:endParaRPr lang="en-US" dirty="0">
              <a:solidFill>
                <a:srgbClr val="12596F"/>
              </a:solidFill>
              <a:latin typeface="Calibri" panose="020F0502020204030204" pitchFamily="34" charset="0"/>
              <a:ea typeface="Calibri"/>
              <a:cs typeface="Calibri" panose="020F0502020204030204" pitchFamily="34" charset="0"/>
              <a:sym typeface="Calibri"/>
            </a:endParaRPr>
          </a:p>
          <a:p>
            <a:pPr>
              <a:lnSpc>
                <a:spcPct val="165714"/>
              </a:lnSpc>
              <a:buClr>
                <a:schemeClr val="dk1"/>
              </a:buClr>
            </a:pPr>
            <a:r>
              <a:rPr lang="en-US" sz="1800" dirty="0">
                <a:solidFill>
                  <a:srgbClr val="12596F"/>
                </a:solidFill>
                <a:latin typeface="Calibri" panose="020F0502020204030204" pitchFamily="34" charset="0"/>
                <a:cs typeface="Calibri" panose="020F0502020204030204" pitchFamily="34" charset="0"/>
              </a:rPr>
              <a:t>SAP</a:t>
            </a:r>
          </a:p>
          <a:p>
            <a:pPr>
              <a:lnSpc>
                <a:spcPct val="165714"/>
              </a:lnSpc>
              <a:buClr>
                <a:schemeClr val="dk1"/>
              </a:buClr>
            </a:pPr>
            <a:r>
              <a:rPr lang="en-US" sz="1800" dirty="0">
                <a:solidFill>
                  <a:srgbClr val="12596F"/>
                </a:solidFill>
                <a:latin typeface="Calibri" panose="020F0502020204030204" pitchFamily="34" charset="0"/>
                <a:cs typeface="Calibri" panose="020F0502020204030204" pitchFamily="34" charset="0"/>
              </a:rPr>
              <a:t>SNI </a:t>
            </a:r>
            <a:r>
              <a:rPr lang="en-US" sz="1800" dirty="0" err="1">
                <a:solidFill>
                  <a:srgbClr val="12596F"/>
                </a:solidFill>
                <a:latin typeface="Calibri" panose="020F0502020204030204" pitchFamily="34" charset="0"/>
                <a:cs typeface="Calibri" panose="020F0502020204030204" pitchFamily="34" charset="0"/>
              </a:rPr>
              <a:t>Teknoloji</a:t>
            </a:r>
            <a:r>
              <a:rPr lang="en-US" sz="1800" dirty="0">
                <a:solidFill>
                  <a:srgbClr val="12596F"/>
                </a:solidFill>
                <a:latin typeface="Calibri" panose="020F0502020204030204" pitchFamily="34" charset="0"/>
                <a:cs typeface="Calibri" panose="020F0502020204030204" pitchFamily="34" charset="0"/>
              </a:rPr>
              <a:t> </a:t>
            </a:r>
            <a:endParaRPr lang="en-US" sz="1800"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Clr>
                <a:schemeClr val="dk1"/>
              </a:buClr>
              <a:buFont typeface="Arial"/>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Sovos</a:t>
            </a:r>
            <a:endParaRPr lang="en-US" sz="1800"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Clr>
                <a:schemeClr val="dk1"/>
              </a:buClr>
              <a:buFont typeface="Arial"/>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Storecove</a:t>
            </a:r>
            <a:endParaRPr lang="en-US" sz="1800"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Clr>
                <a:schemeClr val="dk1"/>
              </a:buClr>
              <a:buFont typeface="Arial"/>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Taxera</a:t>
            </a:r>
            <a:endParaRPr lang="en-US" sz="1800" dirty="0">
              <a:solidFill>
                <a:srgbClr val="12596F"/>
              </a:solidFill>
              <a:latin typeface="Calibri" panose="020F0502020204030204" pitchFamily="34" charset="0"/>
              <a:ea typeface="Calibri"/>
              <a:cs typeface="Calibri" panose="020F0502020204030204" pitchFamily="34" charset="0"/>
              <a:sym typeface="Calibri"/>
            </a:endParaRPr>
          </a:p>
          <a:p>
            <a:pPr marL="0" lvl="0" indent="0" algn="l" rtl="0">
              <a:lnSpc>
                <a:spcPct val="165714"/>
              </a:lnSpc>
              <a:spcBef>
                <a:spcPts val="0"/>
              </a:spcBef>
              <a:spcAft>
                <a:spcPts val="0"/>
              </a:spcAft>
              <a:buClr>
                <a:schemeClr val="dk1"/>
              </a:buClr>
              <a:buFont typeface="Arial"/>
              <a:buNone/>
            </a:pPr>
            <a:r>
              <a:rPr lang="en-US" sz="1800" dirty="0">
                <a:solidFill>
                  <a:srgbClr val="12596F"/>
                </a:solidFill>
                <a:latin typeface="Calibri" panose="020F0502020204030204" pitchFamily="34" charset="0"/>
                <a:ea typeface="Calibri"/>
                <a:cs typeface="Calibri" panose="020F0502020204030204" pitchFamily="34" charset="0"/>
                <a:sym typeface="Calibri"/>
              </a:rPr>
              <a:t>TIE </a:t>
            </a:r>
            <a:r>
              <a:rPr lang="en-US" sz="1800" dirty="0" err="1">
                <a:solidFill>
                  <a:srgbClr val="12596F"/>
                </a:solidFill>
                <a:latin typeface="Calibri" panose="020F0502020204030204" pitchFamily="34" charset="0"/>
                <a:ea typeface="Calibri"/>
                <a:cs typeface="Calibri" panose="020F0502020204030204" pitchFamily="34" charset="0"/>
                <a:sym typeface="Calibri"/>
              </a:rPr>
              <a:t>Kinetix</a:t>
            </a:r>
            <a:r>
              <a:rPr lang="en-US" sz="1800" dirty="0">
                <a:solidFill>
                  <a:srgbClr val="12596F"/>
                </a:solidFill>
                <a:latin typeface="Calibri" panose="020F0502020204030204" pitchFamily="34" charset="0"/>
                <a:ea typeface="Calibri"/>
                <a:cs typeface="Calibri" panose="020F0502020204030204" pitchFamily="34" charset="0"/>
                <a:sym typeface="Calibri"/>
              </a:rPr>
              <a:t> </a:t>
            </a:r>
            <a:endParaRPr lang="en-US" sz="1800" dirty="0">
              <a:solidFill>
                <a:srgbClr val="12596F"/>
              </a:solidFill>
              <a:latin typeface="Calibri" panose="020F0502020204030204" pitchFamily="34" charset="0"/>
              <a:cs typeface="Calibri" panose="020F0502020204030204" pitchFamily="34" charset="0"/>
            </a:endParaRPr>
          </a:p>
          <a:p>
            <a:pPr marL="0" lvl="0" indent="0" algn="l" rtl="0">
              <a:lnSpc>
                <a:spcPct val="165714"/>
              </a:lnSpc>
              <a:spcBef>
                <a:spcPts val="0"/>
              </a:spcBef>
              <a:spcAft>
                <a:spcPts val="0"/>
              </a:spcAft>
              <a:buClr>
                <a:schemeClr val="dk1"/>
              </a:buClr>
              <a:buFont typeface="Arial"/>
              <a:buNone/>
            </a:pPr>
            <a:r>
              <a:rPr lang="en-US" sz="1800" dirty="0" err="1">
                <a:solidFill>
                  <a:srgbClr val="12596F"/>
                </a:solidFill>
                <a:latin typeface="Calibri" panose="020F0502020204030204" pitchFamily="34" charset="0"/>
                <a:ea typeface="Calibri"/>
                <a:cs typeface="Calibri" panose="020F0502020204030204" pitchFamily="34" charset="0"/>
                <a:sym typeface="Calibri"/>
              </a:rPr>
              <a:t>Unimaze</a:t>
            </a:r>
            <a:endParaRPr lang="en-US" sz="1800" dirty="0">
              <a:latin typeface="Calibri" panose="020F0502020204030204" pitchFamily="34" charset="0"/>
              <a:ea typeface="Calibri"/>
              <a:cs typeface="Calibri" panose="020F0502020204030204" pitchFamily="34" charset="0"/>
              <a:sym typeface="Calibri"/>
            </a:endParaRPr>
          </a:p>
        </p:txBody>
      </p:sp>
      <p:pic>
        <p:nvPicPr>
          <p:cNvPr id="3" name="Picture 2" descr="A close-up of a logo&#10;&#10;Description automatically generated">
            <a:extLst>
              <a:ext uri="{FF2B5EF4-FFF2-40B4-BE49-F238E27FC236}">
                <a16:creationId xmlns:a16="http://schemas.microsoft.com/office/drawing/2014/main" id="{968589F8-1C41-BD2C-7D70-B855CDB7B9C1}"/>
              </a:ext>
            </a:extLst>
          </p:cNvPr>
          <p:cNvPicPr>
            <a:picLocks noChangeAspect="1"/>
          </p:cNvPicPr>
          <p:nvPr/>
        </p:nvPicPr>
        <p:blipFill>
          <a:blip r:embed="rId3"/>
          <a:stretch>
            <a:fillRect/>
          </a:stretch>
        </p:blipFill>
        <p:spPr>
          <a:xfrm>
            <a:off x="9766168" y="0"/>
            <a:ext cx="2425831" cy="8132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5"/>
          <p:cNvSpPr txBox="1">
            <a:spLocks noGrp="1"/>
          </p:cNvSpPr>
          <p:nvPr>
            <p:ph type="title"/>
          </p:nvPr>
        </p:nvSpPr>
        <p:spPr>
          <a:xfrm>
            <a:off x="340259" y="369930"/>
            <a:ext cx="10515600" cy="7170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2596F"/>
              </a:buClr>
              <a:buSzPts val="3600"/>
              <a:buFont typeface="Calibri"/>
              <a:buNone/>
            </a:pPr>
            <a:r>
              <a:rPr lang="en-US" dirty="0">
                <a:solidFill>
                  <a:srgbClr val="12596F"/>
                </a:solidFill>
              </a:rPr>
              <a:t>The Exchange Framework</a:t>
            </a:r>
            <a:endParaRPr dirty="0"/>
          </a:p>
        </p:txBody>
      </p:sp>
      <p:sp>
        <p:nvSpPr>
          <p:cNvPr id="2" name="Rectangle 1">
            <a:extLst>
              <a:ext uri="{FF2B5EF4-FFF2-40B4-BE49-F238E27FC236}">
                <a16:creationId xmlns:a16="http://schemas.microsoft.com/office/drawing/2014/main" id="{1B6B89BB-783F-D013-4700-2764AF2E4868}"/>
              </a:ext>
            </a:extLst>
          </p:cNvPr>
          <p:cNvSpPr/>
          <p:nvPr/>
        </p:nvSpPr>
        <p:spPr>
          <a:xfrm>
            <a:off x="8585860" y="1814175"/>
            <a:ext cx="712519" cy="25212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Description automatically generated">
            <a:extLst>
              <a:ext uri="{FF2B5EF4-FFF2-40B4-BE49-F238E27FC236}">
                <a16:creationId xmlns:a16="http://schemas.microsoft.com/office/drawing/2014/main" id="{D94FE565-7112-3230-4F62-0D2E140270B3}"/>
              </a:ext>
            </a:extLst>
          </p:cNvPr>
          <p:cNvPicPr>
            <a:picLocks noChangeAspect="1"/>
          </p:cNvPicPr>
          <p:nvPr/>
        </p:nvPicPr>
        <p:blipFill>
          <a:blip r:embed="rId3"/>
          <a:stretch>
            <a:fillRect/>
          </a:stretch>
        </p:blipFill>
        <p:spPr>
          <a:xfrm>
            <a:off x="9806152" y="167915"/>
            <a:ext cx="2165131" cy="690135"/>
          </a:xfrm>
          <a:prstGeom prst="rect">
            <a:avLst/>
          </a:prstGeom>
        </p:spPr>
      </p:pic>
      <p:pic>
        <p:nvPicPr>
          <p:cNvPr id="3" name="Picture 2" descr="A diagram of a software process&#10;&#10;Description automatically generated">
            <a:extLst>
              <a:ext uri="{FF2B5EF4-FFF2-40B4-BE49-F238E27FC236}">
                <a16:creationId xmlns:a16="http://schemas.microsoft.com/office/drawing/2014/main" id="{BF9FC615-C89F-BFE6-9C36-204E2E60E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356" y="1122526"/>
            <a:ext cx="9056749" cy="5287105"/>
          </a:xfrm>
          <a:prstGeom prst="rect">
            <a:avLst/>
          </a:prstGeom>
        </p:spPr>
      </p:pic>
    </p:spTree>
    <p:extLst>
      <p:ext uri="{BB962C8B-B14F-4D97-AF65-F5344CB8AC3E}">
        <p14:creationId xmlns:p14="http://schemas.microsoft.com/office/powerpoint/2010/main" val="776278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5"/>
          <p:cNvSpPr txBox="1">
            <a:spLocks noGrp="1"/>
          </p:cNvSpPr>
          <p:nvPr>
            <p:ph type="title"/>
          </p:nvPr>
        </p:nvSpPr>
        <p:spPr>
          <a:xfrm>
            <a:off x="340259" y="369930"/>
            <a:ext cx="10515600" cy="7170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2596F"/>
              </a:buClr>
              <a:buSzPts val="3600"/>
              <a:buFont typeface="Calibri"/>
              <a:buNone/>
            </a:pPr>
            <a:r>
              <a:rPr lang="en-US" dirty="0">
                <a:solidFill>
                  <a:srgbClr val="12596F"/>
                </a:solidFill>
              </a:rPr>
              <a:t>The Exchange Framework</a:t>
            </a:r>
            <a:endParaRPr dirty="0"/>
          </a:p>
        </p:txBody>
      </p:sp>
      <p:sp>
        <p:nvSpPr>
          <p:cNvPr id="2" name="Rectangle 1">
            <a:extLst>
              <a:ext uri="{FF2B5EF4-FFF2-40B4-BE49-F238E27FC236}">
                <a16:creationId xmlns:a16="http://schemas.microsoft.com/office/drawing/2014/main" id="{1B6B89BB-783F-D013-4700-2764AF2E4868}"/>
              </a:ext>
            </a:extLst>
          </p:cNvPr>
          <p:cNvSpPr/>
          <p:nvPr/>
        </p:nvSpPr>
        <p:spPr>
          <a:xfrm>
            <a:off x="8585860" y="1814175"/>
            <a:ext cx="712519" cy="25212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Description automatically generated">
            <a:extLst>
              <a:ext uri="{FF2B5EF4-FFF2-40B4-BE49-F238E27FC236}">
                <a16:creationId xmlns:a16="http://schemas.microsoft.com/office/drawing/2014/main" id="{D94FE565-7112-3230-4F62-0D2E140270B3}"/>
              </a:ext>
            </a:extLst>
          </p:cNvPr>
          <p:cNvPicPr>
            <a:picLocks noChangeAspect="1"/>
          </p:cNvPicPr>
          <p:nvPr/>
        </p:nvPicPr>
        <p:blipFill>
          <a:blip r:embed="rId3"/>
          <a:stretch>
            <a:fillRect/>
          </a:stretch>
        </p:blipFill>
        <p:spPr>
          <a:xfrm>
            <a:off x="9806152" y="167915"/>
            <a:ext cx="2165131" cy="690135"/>
          </a:xfrm>
          <a:prstGeom prst="rect">
            <a:avLst/>
          </a:prstGeom>
        </p:spPr>
      </p:pic>
      <p:pic>
        <p:nvPicPr>
          <p:cNvPr id="3" name="Picture 2" descr="A diagram of a software process&#10;&#10;Description automatically generated">
            <a:extLst>
              <a:ext uri="{FF2B5EF4-FFF2-40B4-BE49-F238E27FC236}">
                <a16:creationId xmlns:a16="http://schemas.microsoft.com/office/drawing/2014/main" id="{BF9FC615-C89F-BFE6-9C36-204E2E60EC3F}"/>
              </a:ext>
            </a:extLst>
          </p:cNvPr>
          <p:cNvPicPr>
            <a:picLocks noChangeAspect="1"/>
          </p:cNvPicPr>
          <p:nvPr/>
        </p:nvPicPr>
        <p:blipFill>
          <a:blip r:embed="rId4" cstate="print">
            <a:alphaModFix amt="40000"/>
            <a:extLst>
              <a:ext uri="{28A0092B-C50C-407E-A947-70E740481C1C}">
                <a14:useLocalDpi xmlns:a14="http://schemas.microsoft.com/office/drawing/2010/main" val="0"/>
              </a:ext>
            </a:extLst>
          </a:blip>
          <a:stretch>
            <a:fillRect/>
          </a:stretch>
        </p:blipFill>
        <p:spPr>
          <a:xfrm>
            <a:off x="1451356" y="1122526"/>
            <a:ext cx="9056749" cy="5287105"/>
          </a:xfrm>
          <a:prstGeom prst="rect">
            <a:avLst/>
          </a:prstGeom>
          <a:effectLst>
            <a:outerShdw dist="50800" sx="2000" sy="2000" algn="ctr" rotWithShape="0">
              <a:srgbClr val="000000"/>
            </a:outerShdw>
          </a:effectLst>
        </p:spPr>
      </p:pic>
      <p:sp>
        <p:nvSpPr>
          <p:cNvPr id="5" name="TextBox 4">
            <a:extLst>
              <a:ext uri="{FF2B5EF4-FFF2-40B4-BE49-F238E27FC236}">
                <a16:creationId xmlns:a16="http://schemas.microsoft.com/office/drawing/2014/main" id="{C002E638-0E57-69C5-7135-58975F0ADDC8}"/>
              </a:ext>
            </a:extLst>
          </p:cNvPr>
          <p:cNvSpPr txBox="1"/>
          <p:nvPr/>
        </p:nvSpPr>
        <p:spPr>
          <a:xfrm>
            <a:off x="5113255" y="1599215"/>
            <a:ext cx="655163" cy="369332"/>
          </a:xfrm>
          <a:prstGeom prst="rect">
            <a:avLst/>
          </a:prstGeom>
          <a:solidFill>
            <a:schemeClr val="bg1">
              <a:lumMod val="85000"/>
            </a:schemeClr>
          </a:solidFill>
          <a:ln>
            <a:solidFill>
              <a:srgbClr val="12596F"/>
            </a:solidFill>
          </a:ln>
          <a:effectLst>
            <a:outerShdw blurRad="50800" dist="88900" dir="2700000" algn="tl" rotWithShape="0">
              <a:prstClr val="black">
                <a:alpha val="40000"/>
              </a:prstClr>
            </a:outerShdw>
          </a:effectLst>
        </p:spPr>
        <p:txBody>
          <a:bodyPr wrap="square">
            <a:spAutoFit/>
          </a:bodyPr>
          <a:lstStyle/>
          <a:p>
            <a:r>
              <a:rPr lang="en-US" b="1" dirty="0">
                <a:solidFill>
                  <a:srgbClr val="12596F"/>
                </a:solidFill>
              </a:rPr>
              <a:t>SML</a:t>
            </a:r>
            <a:endParaRPr lang="en-US" b="1" dirty="0"/>
          </a:p>
        </p:txBody>
      </p:sp>
      <p:sp>
        <p:nvSpPr>
          <p:cNvPr id="7" name="TextBox 6">
            <a:extLst>
              <a:ext uri="{FF2B5EF4-FFF2-40B4-BE49-F238E27FC236}">
                <a16:creationId xmlns:a16="http://schemas.microsoft.com/office/drawing/2014/main" id="{9C118411-FDB7-03E5-4367-63AE7219620F}"/>
              </a:ext>
            </a:extLst>
          </p:cNvPr>
          <p:cNvSpPr txBox="1"/>
          <p:nvPr/>
        </p:nvSpPr>
        <p:spPr>
          <a:xfrm>
            <a:off x="5113255" y="5550808"/>
            <a:ext cx="655163" cy="369332"/>
          </a:xfrm>
          <a:prstGeom prst="rect">
            <a:avLst/>
          </a:prstGeom>
          <a:solidFill>
            <a:schemeClr val="bg1">
              <a:lumMod val="85000"/>
            </a:schemeClr>
          </a:solidFill>
          <a:ln>
            <a:solidFill>
              <a:srgbClr val="12596F"/>
            </a:solidFill>
          </a:ln>
          <a:effectLst>
            <a:outerShdw blurRad="50800" dist="88900" dir="2700000" algn="tl" rotWithShape="0">
              <a:prstClr val="black">
                <a:alpha val="40000"/>
              </a:prstClr>
            </a:outerShdw>
          </a:effectLst>
        </p:spPr>
        <p:txBody>
          <a:bodyPr wrap="square">
            <a:spAutoFit/>
          </a:bodyPr>
          <a:lstStyle/>
          <a:p>
            <a:r>
              <a:rPr lang="en-US" b="1" dirty="0">
                <a:solidFill>
                  <a:srgbClr val="12596F"/>
                </a:solidFill>
              </a:rPr>
              <a:t>SMP</a:t>
            </a:r>
            <a:endParaRPr lang="en-US" b="1" dirty="0"/>
          </a:p>
        </p:txBody>
      </p:sp>
      <p:sp>
        <p:nvSpPr>
          <p:cNvPr id="8" name="TextBox 7">
            <a:extLst>
              <a:ext uri="{FF2B5EF4-FFF2-40B4-BE49-F238E27FC236}">
                <a16:creationId xmlns:a16="http://schemas.microsoft.com/office/drawing/2014/main" id="{52F142D5-847B-D739-D048-0D2CB9C7685A}"/>
              </a:ext>
            </a:extLst>
          </p:cNvPr>
          <p:cNvSpPr txBox="1"/>
          <p:nvPr/>
        </p:nvSpPr>
        <p:spPr>
          <a:xfrm>
            <a:off x="4144713" y="3999822"/>
            <a:ext cx="655163" cy="369332"/>
          </a:xfrm>
          <a:prstGeom prst="rect">
            <a:avLst/>
          </a:prstGeom>
          <a:solidFill>
            <a:schemeClr val="bg1">
              <a:lumMod val="85000"/>
            </a:schemeClr>
          </a:solidFill>
          <a:ln>
            <a:solidFill>
              <a:srgbClr val="12596F"/>
            </a:solidFill>
          </a:ln>
          <a:effectLst>
            <a:outerShdw blurRad="50800" dist="88900" dir="2700000" algn="tl" rotWithShape="0">
              <a:prstClr val="black">
                <a:alpha val="40000"/>
              </a:prstClr>
            </a:outerShdw>
          </a:effectLst>
        </p:spPr>
        <p:txBody>
          <a:bodyPr wrap="square">
            <a:spAutoFit/>
          </a:bodyPr>
          <a:lstStyle/>
          <a:p>
            <a:r>
              <a:rPr lang="en-US" b="1" dirty="0">
                <a:solidFill>
                  <a:srgbClr val="12596F"/>
                </a:solidFill>
              </a:rPr>
              <a:t>AS4</a:t>
            </a:r>
            <a:endParaRPr lang="en-US" b="1" dirty="0"/>
          </a:p>
        </p:txBody>
      </p:sp>
      <p:sp>
        <p:nvSpPr>
          <p:cNvPr id="9" name="TextBox 8">
            <a:extLst>
              <a:ext uri="{FF2B5EF4-FFF2-40B4-BE49-F238E27FC236}">
                <a16:creationId xmlns:a16="http://schemas.microsoft.com/office/drawing/2014/main" id="{31453596-AC3C-B0C4-3C24-8A616BE2C715}"/>
              </a:ext>
            </a:extLst>
          </p:cNvPr>
          <p:cNvSpPr txBox="1"/>
          <p:nvPr/>
        </p:nvSpPr>
        <p:spPr>
          <a:xfrm>
            <a:off x="5811077" y="4287112"/>
            <a:ext cx="655163" cy="369332"/>
          </a:xfrm>
          <a:prstGeom prst="rect">
            <a:avLst/>
          </a:prstGeom>
          <a:solidFill>
            <a:schemeClr val="bg1">
              <a:lumMod val="85000"/>
            </a:schemeClr>
          </a:solidFill>
          <a:ln>
            <a:solidFill>
              <a:srgbClr val="12596F"/>
            </a:solidFill>
          </a:ln>
          <a:effectLst>
            <a:outerShdw blurRad="50800" dist="88900" dir="2700000" algn="tl" rotWithShape="0">
              <a:prstClr val="black">
                <a:alpha val="40000"/>
              </a:prstClr>
            </a:outerShdw>
          </a:effectLst>
        </p:spPr>
        <p:txBody>
          <a:bodyPr wrap="square">
            <a:spAutoFit/>
          </a:bodyPr>
          <a:lstStyle/>
          <a:p>
            <a:r>
              <a:rPr lang="en-US" b="1" dirty="0">
                <a:solidFill>
                  <a:srgbClr val="12596F"/>
                </a:solidFill>
              </a:rPr>
              <a:t>UBL</a:t>
            </a:r>
            <a:endParaRPr lang="en-US" b="1" dirty="0"/>
          </a:p>
        </p:txBody>
      </p:sp>
    </p:spTree>
    <p:extLst>
      <p:ext uri="{BB962C8B-B14F-4D97-AF65-F5344CB8AC3E}">
        <p14:creationId xmlns:p14="http://schemas.microsoft.com/office/powerpoint/2010/main" val="361610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268-17F4-7DB6-830E-3FB5053A13FC}"/>
              </a:ext>
            </a:extLst>
          </p:cNvPr>
          <p:cNvSpPr txBox="1">
            <a:spLocks/>
          </p:cNvSpPr>
          <p:nvPr/>
        </p:nvSpPr>
        <p:spPr>
          <a:xfrm>
            <a:off x="1023411" y="2892245"/>
            <a:ext cx="10577031" cy="53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12596F"/>
                </a:solidFill>
              </a:rPr>
              <a:t>Member Processes</a:t>
            </a:r>
          </a:p>
        </p:txBody>
      </p:sp>
      <p:pic>
        <p:nvPicPr>
          <p:cNvPr id="3" name="Picture 2" descr="A close-up of a logo&#10;&#10;Description automatically generated">
            <a:extLst>
              <a:ext uri="{FF2B5EF4-FFF2-40B4-BE49-F238E27FC236}">
                <a16:creationId xmlns:a16="http://schemas.microsoft.com/office/drawing/2014/main" id="{66054790-5F72-9EBD-1E0F-925ACD47BE76}"/>
              </a:ext>
            </a:extLst>
          </p:cNvPr>
          <p:cNvPicPr>
            <a:picLocks noChangeAspect="1"/>
          </p:cNvPicPr>
          <p:nvPr/>
        </p:nvPicPr>
        <p:blipFill>
          <a:blip r:embed="rId3"/>
          <a:stretch>
            <a:fillRect/>
          </a:stretch>
        </p:blipFill>
        <p:spPr>
          <a:xfrm>
            <a:off x="7136658" y="0"/>
            <a:ext cx="5055342" cy="1694688"/>
          </a:xfrm>
          <a:prstGeom prst="rect">
            <a:avLst/>
          </a:prstGeom>
        </p:spPr>
      </p:pic>
    </p:spTree>
    <p:extLst>
      <p:ext uri="{BB962C8B-B14F-4D97-AF65-F5344CB8AC3E}">
        <p14:creationId xmlns:p14="http://schemas.microsoft.com/office/powerpoint/2010/main" val="353440128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320</TotalTime>
  <Words>1968</Words>
  <Application>Microsoft Macintosh PowerPoint</Application>
  <PresentationFormat>Widescreen</PresentationFormat>
  <Paragraphs>284</Paragraphs>
  <Slides>39</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vt:lpstr>
      <vt:lpstr>Aptos Display</vt:lpstr>
      <vt:lpstr>Arial</vt:lpstr>
      <vt:lpstr>Calibri</vt:lpstr>
      <vt:lpstr>Calibri Light (Koppen)</vt:lpstr>
      <vt:lpstr>Helvetica</vt:lpstr>
      <vt:lpstr>Helvetica Neue</vt:lpstr>
      <vt:lpstr>Menlo</vt:lpstr>
      <vt:lpstr>Times New Roman</vt:lpstr>
      <vt:lpstr>Office Theme</vt:lpstr>
      <vt:lpstr>PowerPoint Presentation</vt:lpstr>
      <vt:lpstr>PowerPoint Presentation</vt:lpstr>
      <vt:lpstr>MISSION</vt:lpstr>
      <vt:lpstr>The Digital Business Networks Alliance  </vt:lpstr>
      <vt:lpstr>The Exchange Framework</vt:lpstr>
      <vt:lpstr>PowerPoint Presentation</vt:lpstr>
      <vt:lpstr>The Exchange Framework</vt:lpstr>
      <vt:lpstr>The Exchange Framework</vt:lpstr>
      <vt:lpstr>PowerPoint Presentation</vt:lpstr>
      <vt:lpstr>New Member Onboarding Steps</vt:lpstr>
      <vt:lpstr>Sign Up and Set Up – Shared Services Roles</vt:lpstr>
      <vt:lpstr>PowerPoint Presentation</vt:lpstr>
      <vt:lpstr>Understanding the three SML Domains Supported</vt:lpstr>
      <vt:lpstr>SML Registration Process</vt:lpstr>
      <vt:lpstr>SML Registration Process – TOOLS</vt:lpstr>
      <vt:lpstr>SML Registration Process – TOOLS</vt:lpstr>
      <vt:lpstr>SML Registration Process – TOOLS</vt:lpstr>
      <vt:lpstr>SML Registration Process – TOOLS</vt:lpstr>
      <vt:lpstr>PowerPoint Presentation</vt:lpstr>
      <vt:lpstr>Digital Certificate Issuance</vt:lpstr>
      <vt:lpstr>Digital Certificate Issuance</vt:lpstr>
      <vt:lpstr>Digital Certificate Issuance</vt:lpstr>
      <vt:lpstr>PowerPoint Presentation</vt:lpstr>
      <vt:lpstr>PowerPoint Presentation</vt:lpstr>
      <vt:lpstr>PowerPoint Presentation</vt:lpstr>
      <vt:lpstr>PowerPoint Presentation</vt:lpstr>
      <vt:lpstr>PowerPoint Presentation</vt:lpstr>
      <vt:lpstr>Member List on Website</vt:lpstr>
      <vt:lpstr>GITHUB Technical Specifications</vt:lpstr>
      <vt:lpstr>GITHUB Technical Specifications</vt:lpstr>
      <vt:lpstr>PowerPoint Presentation</vt:lpstr>
      <vt:lpstr>Workgroup Membership</vt:lpstr>
      <vt:lpstr>PowerPoint Presentation</vt:lpstr>
      <vt:lpstr>Access Point Accreditation</vt:lpstr>
      <vt:lpstr>PowerPoint Presentation</vt:lpstr>
      <vt:lpstr>New Member Onboarding (1 of 2)</vt:lpstr>
      <vt:lpstr>New Member Onboarding (2 of 2)</vt:lpstr>
      <vt:lpstr>Members Meeting - Houston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Welsh</dc:creator>
  <cp:lastModifiedBy>Chris Welsh</cp:lastModifiedBy>
  <cp:revision>149</cp:revision>
  <cp:lastPrinted>2024-07-09T12:20:08Z</cp:lastPrinted>
  <dcterms:created xsi:type="dcterms:W3CDTF">2024-05-29T07:00:11Z</dcterms:created>
  <dcterms:modified xsi:type="dcterms:W3CDTF">2024-07-24T12:39:45Z</dcterms:modified>
</cp:coreProperties>
</file>